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70" r:id="rId2"/>
    <p:sldId id="256" r:id="rId3"/>
    <p:sldId id="271" r:id="rId4"/>
    <p:sldId id="351" r:id="rId5"/>
    <p:sldId id="352" r:id="rId6"/>
    <p:sldId id="353" r:id="rId7"/>
    <p:sldId id="354" r:id="rId8"/>
    <p:sldId id="355" r:id="rId9"/>
    <p:sldId id="337" r:id="rId10"/>
    <p:sldId id="338" r:id="rId11"/>
    <p:sldId id="339" r:id="rId12"/>
    <p:sldId id="340" r:id="rId13"/>
    <p:sldId id="341" r:id="rId14"/>
    <p:sldId id="342" r:id="rId15"/>
    <p:sldId id="343" r:id="rId16"/>
    <p:sldId id="344" r:id="rId17"/>
    <p:sldId id="345" r:id="rId18"/>
    <p:sldId id="346" r:id="rId19"/>
    <p:sldId id="347" r:id="rId20"/>
    <p:sldId id="348" r:id="rId21"/>
    <p:sldId id="349" r:id="rId22"/>
    <p:sldId id="350" r:id="rId23"/>
    <p:sldId id="321" r:id="rId2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8E00"/>
    <a:srgbClr val="FF0000"/>
    <a:srgbClr val="6600CC"/>
    <a:srgbClr val="FFFF00"/>
    <a:srgbClr val="35C8D7"/>
    <a:srgbClr val="FFFFBB"/>
    <a:srgbClr val="6DFF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18" autoAdjust="0"/>
    <p:restoredTop sz="94614" autoAdjust="0"/>
  </p:normalViewPr>
  <p:slideViewPr>
    <p:cSldViewPr>
      <p:cViewPr varScale="1">
        <p:scale>
          <a:sx n="50" d="100"/>
          <a:sy n="50" d="100"/>
        </p:scale>
        <p:origin x="-123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fld id="{D8238648-5E4E-4E40-A7E4-EFF55CB82BF9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fld id="{BEEF77D2-F53E-4C52-ADE5-7E645125DC8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17385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8435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5795E23-13C6-4C3D-BB11-96F72766A98C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EEF77D2-F53E-4C52-ADE5-7E645125DC80}" type="slidenum">
              <a:rPr lang="zh-CN" altLang="en-US" smtClean="0"/>
              <a:pPr>
                <a:defRPr/>
              </a:pPr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428625" y="6675438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86E7D46D-5911-44BF-BB68-C16F99F7DA4C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43250" y="6675438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72250" y="6675438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84FBB7E1-A4AD-4D2D-A707-1B33D252598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3093AA56-E9BD-4EA3-9F6D-C3070CF26D99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5A61D4BB-0C69-4FD9-A0CF-CBC19640731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34743729-D7D3-40A3-BC85-29DFF4057420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F0B8D946-BF7A-4DF0-B57C-1974E2142B7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 userDrawn="1"/>
        </p:nvSpPr>
        <p:spPr>
          <a:xfrm>
            <a:off x="7429500" y="357188"/>
            <a:ext cx="121443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2000" dirty="0">
                <a:solidFill>
                  <a:srgbClr val="00B0F0"/>
                </a:solidFill>
                <a:latin typeface="华文楷体" pitchFamily="2" charset="-122"/>
                <a:ea typeface="华文楷体" pitchFamily="2" charset="-122"/>
              </a:rPr>
              <a:t>课件</a:t>
            </a:r>
            <a:r>
              <a:rPr kumimoji="1" lang="en-US" altLang="zh-CN" sz="2000" b="0" dirty="0">
                <a:solidFill>
                  <a:srgbClr val="00B0F0"/>
                </a:solidFill>
                <a:latin typeface="Candara" pitchFamily="34" charset="0"/>
                <a:ea typeface="华文楷体" pitchFamily="2" charset="-122"/>
              </a:rPr>
              <a:t>PPT</a:t>
            </a:r>
            <a:endParaRPr lang="zh-CN" altLang="en-US" sz="2000" b="0" dirty="0">
              <a:solidFill>
                <a:srgbClr val="00B0F0"/>
              </a:solidFill>
              <a:latin typeface="Candara" pitchFamily="34" charset="0"/>
              <a:ea typeface="华文楷体" pitchFamily="2" charset="-122"/>
            </a:endParaRP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066D0FDD-9646-4F36-A272-5802ECB55F08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B5C03B1D-CB6F-4153-A980-71D6122BB0A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439D9EC7-7B43-46DD-A5AF-083B9C1A0050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3117FF8F-D7FF-46E5-BF55-0272E9A9669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A124CDE7-6B4B-4C78-BC27-D2DB2BB23878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EA8A8AE5-C47C-424D-932E-6757A7FC70E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B395BD84-F7AC-4712-8D78-4EC5A1655ABE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5BA97F03-9839-46E4-BEC3-5F2496619E0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061BFB5A-D6EB-443B-9E63-71E24132A88C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CCEA0A01-9C50-42FC-A98E-6A53A9B9C83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5E3E287C-1664-4F8E-B510-2A6F3FA8BCCA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412C169B-DADB-481A-90F0-6C6884B45E1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97F7038C-0697-4F96-9D0F-22C680DDE8A7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CFA685D6-E661-49A1-8A32-4843C7FD859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A97ABFE5-DF97-498B-B31E-406C835EFB8E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D5D3DFBF-A43E-48B1-866B-AD688548980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428625" y="714375"/>
            <a:ext cx="8286750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2" descr="C:\Documents and Settings\Administrator\桌面\五洲时代天华Logo.pn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25488" y="134938"/>
            <a:ext cx="1757362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直接连接符 11"/>
          <p:cNvCxnSpPr/>
          <p:nvPr userDrawn="1"/>
        </p:nvCxnSpPr>
        <p:spPr>
          <a:xfrm>
            <a:off x="428625" y="6356350"/>
            <a:ext cx="8286750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/>
          <p:cNvSpPr txBox="1">
            <a:spLocks noChangeArrowheads="1"/>
          </p:cNvSpPr>
          <p:nvPr/>
        </p:nvSpPr>
        <p:spPr bwMode="auto">
          <a:xfrm>
            <a:off x="2700338" y="3068638"/>
            <a:ext cx="38877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服务师生</a:t>
            </a:r>
          </a:p>
        </p:txBody>
      </p:sp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4427538" y="4365625"/>
            <a:ext cx="3889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方便老师</a:t>
            </a:r>
          </a:p>
        </p:txBody>
      </p:sp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1042988" y="1773238"/>
            <a:ext cx="3889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贴近教学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1033"/>
          <p:cNvSpPr txBox="1">
            <a:spLocks noChangeArrowheads="1"/>
          </p:cNvSpPr>
          <p:nvPr/>
        </p:nvSpPr>
        <p:spPr bwMode="auto">
          <a:xfrm>
            <a:off x="1000125" y="1785938"/>
            <a:ext cx="65960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zh-CN" altLang="en-US" sz="4000" b="1">
                <a:solidFill>
                  <a:srgbClr val="000000"/>
                </a:solidFill>
                <a:latin typeface="Times New Roman" pitchFamily="18" charset="0"/>
                <a:ea typeface="楷体_GB2312" pitchFamily="49" charset="-122"/>
              </a:rPr>
              <a:t>2．路程一定，速度和时间。</a:t>
            </a:r>
          </a:p>
        </p:txBody>
      </p:sp>
      <p:grpSp>
        <p:nvGrpSpPr>
          <p:cNvPr id="2" name="Group 1040"/>
          <p:cNvGrpSpPr>
            <a:grpSpLocks/>
          </p:cNvGrpSpPr>
          <p:nvPr/>
        </p:nvGrpSpPr>
        <p:grpSpPr bwMode="auto">
          <a:xfrm>
            <a:off x="1428750" y="3284538"/>
            <a:ext cx="6111875" cy="715962"/>
            <a:chOff x="1020" y="2024"/>
            <a:chExt cx="3850" cy="451"/>
          </a:xfrm>
        </p:grpSpPr>
        <p:sp>
          <p:nvSpPr>
            <p:cNvPr id="21510" name="Text Box 1037"/>
            <p:cNvSpPr txBox="1">
              <a:spLocks noChangeArrowheads="1"/>
            </p:cNvSpPr>
            <p:nvPr/>
          </p:nvSpPr>
          <p:spPr bwMode="auto">
            <a:xfrm>
              <a:off x="1020" y="2024"/>
              <a:ext cx="2782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1" lang="zh-CN" altLang="en-US" sz="4000" b="1">
                  <a:solidFill>
                    <a:srgbClr val="000000"/>
                  </a:solidFill>
                  <a:latin typeface="Times New Roman" pitchFamily="18" charset="0"/>
                  <a:ea typeface="楷体_GB2312" pitchFamily="49" charset="-122"/>
                </a:rPr>
                <a:t>速度</a:t>
              </a:r>
              <a:r>
                <a:rPr kumimoji="1" lang="zh-CN" altLang="en-US" sz="4000" b="1">
                  <a:solidFill>
                    <a:srgbClr val="000000"/>
                  </a:solidFill>
                  <a:latin typeface="Times New Roman" pitchFamily="18" charset="0"/>
                </a:rPr>
                <a:t>×</a:t>
              </a:r>
              <a:r>
                <a:rPr kumimoji="1" lang="zh-CN" altLang="en-US" sz="4000" b="1">
                  <a:solidFill>
                    <a:srgbClr val="000000"/>
                  </a:solidFill>
                  <a:latin typeface="Times New Roman" pitchFamily="18" charset="0"/>
                  <a:ea typeface="楷体_GB2312" pitchFamily="49" charset="-122"/>
                </a:rPr>
                <a:t>时间</a:t>
              </a:r>
              <a:r>
                <a:rPr kumimoji="1" lang="zh-CN" altLang="en-US" sz="4000" b="1">
                  <a:solidFill>
                    <a:srgbClr val="000000"/>
                  </a:solidFill>
                  <a:latin typeface="宋体" pitchFamily="2" charset="-122"/>
                </a:rPr>
                <a:t>＝</a:t>
              </a:r>
              <a:r>
                <a:rPr kumimoji="1" lang="zh-CN" altLang="en-US" sz="4000" b="1">
                  <a:solidFill>
                    <a:srgbClr val="000000"/>
                  </a:solidFill>
                  <a:latin typeface="Times New Roman" pitchFamily="18" charset="0"/>
                  <a:ea typeface="楷体_GB2312" pitchFamily="49" charset="-122"/>
                </a:rPr>
                <a:t> 路程</a:t>
              </a:r>
            </a:p>
          </p:txBody>
        </p:sp>
        <p:sp>
          <p:nvSpPr>
            <p:cNvPr id="11271" name="Rectangle 1038"/>
            <p:cNvSpPr>
              <a:spLocks noChangeArrowheads="1"/>
            </p:cNvSpPr>
            <p:nvPr/>
          </p:nvSpPr>
          <p:spPr bwMode="auto">
            <a:xfrm>
              <a:off x="3780" y="2029"/>
              <a:ext cx="1090" cy="446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altLang="zh-CN" sz="4000" b="1" dirty="0">
                  <a:solidFill>
                    <a:srgbClr val="FF0000"/>
                  </a:solidFill>
                  <a:latin typeface="+mn-ea"/>
                  <a:ea typeface="+mn-ea"/>
                </a:rPr>
                <a:t>(</a:t>
              </a:r>
              <a:r>
                <a:rPr lang="zh-CN" altLang="en-US" sz="4000" b="1" dirty="0">
                  <a:solidFill>
                    <a:srgbClr val="FF0000"/>
                  </a:solidFill>
                  <a:latin typeface="+mn-ea"/>
                  <a:ea typeface="+mn-ea"/>
                </a:rPr>
                <a:t>一定</a:t>
              </a:r>
              <a:r>
                <a:rPr lang="en-US" altLang="zh-CN" sz="4000" b="1" dirty="0">
                  <a:solidFill>
                    <a:srgbClr val="FF0000"/>
                  </a:solidFill>
                  <a:latin typeface="+mn-ea"/>
                  <a:ea typeface="+mn-ea"/>
                </a:rPr>
                <a:t>)</a:t>
              </a:r>
            </a:p>
          </p:txBody>
        </p:sp>
      </p:grp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3071813" y="4786313"/>
            <a:ext cx="24415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zh-CN" altLang="en-US" sz="4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成反比例</a:t>
            </a:r>
            <a:endParaRPr lang="zh-CN" altLang="en-US" sz="44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1509" name="Text Box 3"/>
          <p:cNvSpPr txBox="1">
            <a:spLocks noChangeArrowheads="1"/>
          </p:cNvSpPr>
          <p:nvPr/>
        </p:nvSpPr>
        <p:spPr bwMode="auto">
          <a:xfrm>
            <a:off x="71438" y="714375"/>
            <a:ext cx="94503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zh-CN" altLang="en-US" sz="3600" b="1">
                <a:solidFill>
                  <a:srgbClr val="000000"/>
                </a:solidFill>
                <a:latin typeface="Times New Roman" pitchFamily="18" charset="0"/>
                <a:ea typeface="楷体_GB2312" pitchFamily="49" charset="-122"/>
              </a:rPr>
              <a:t>判断下面每题中两种量成正比例还是反比例。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5"/>
          <p:cNvSpPr txBox="1">
            <a:spLocks noChangeArrowheads="1"/>
          </p:cNvSpPr>
          <p:nvPr/>
        </p:nvSpPr>
        <p:spPr bwMode="auto">
          <a:xfrm>
            <a:off x="714375" y="1714500"/>
            <a:ext cx="62118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zh-CN" altLang="en-US" sz="4000" b="1">
                <a:solidFill>
                  <a:srgbClr val="000000"/>
                </a:solidFill>
                <a:latin typeface="Times New Roman" pitchFamily="18" charset="0"/>
                <a:ea typeface="楷体_GB2312" pitchFamily="49" charset="-122"/>
              </a:rPr>
              <a:t>3．正方形的面积和边长。 </a:t>
            </a: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2286000" y="2928938"/>
            <a:ext cx="3243263" cy="1350962"/>
            <a:chOff x="1530" y="2163"/>
            <a:chExt cx="2043" cy="851"/>
          </a:xfrm>
        </p:grpSpPr>
        <p:sp>
          <p:nvSpPr>
            <p:cNvPr id="22534" name="Text Box 9"/>
            <p:cNvSpPr txBox="1">
              <a:spLocks noChangeArrowheads="1"/>
            </p:cNvSpPr>
            <p:nvPr/>
          </p:nvSpPr>
          <p:spPr bwMode="auto">
            <a:xfrm>
              <a:off x="1575" y="2163"/>
              <a:ext cx="763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1" lang="zh-CN" altLang="en-US" sz="4000" b="1">
                  <a:solidFill>
                    <a:srgbClr val="000000"/>
                  </a:solidFill>
                  <a:latin typeface="Times New Roman" pitchFamily="18" charset="0"/>
                  <a:ea typeface="楷体_GB2312" pitchFamily="49" charset="-122"/>
                </a:rPr>
                <a:t>面积</a:t>
              </a:r>
            </a:p>
          </p:txBody>
        </p:sp>
        <p:sp>
          <p:nvSpPr>
            <p:cNvPr id="22535" name="Line 10"/>
            <p:cNvSpPr>
              <a:spLocks noChangeShapeType="1"/>
            </p:cNvSpPr>
            <p:nvPr/>
          </p:nvSpPr>
          <p:spPr bwMode="auto">
            <a:xfrm flipV="1">
              <a:off x="1530" y="2568"/>
              <a:ext cx="858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36" name="Text Box 11"/>
            <p:cNvSpPr txBox="1">
              <a:spLocks noChangeArrowheads="1"/>
            </p:cNvSpPr>
            <p:nvPr/>
          </p:nvSpPr>
          <p:spPr bwMode="auto">
            <a:xfrm>
              <a:off x="1575" y="2568"/>
              <a:ext cx="763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1" lang="zh-CN" altLang="en-US" sz="4000" b="1">
                  <a:solidFill>
                    <a:srgbClr val="000000"/>
                  </a:solidFill>
                  <a:latin typeface="Times New Roman" pitchFamily="18" charset="0"/>
                  <a:ea typeface="楷体_GB2312" pitchFamily="49" charset="-122"/>
                </a:rPr>
                <a:t>边长</a:t>
              </a:r>
            </a:p>
          </p:txBody>
        </p:sp>
        <p:sp>
          <p:nvSpPr>
            <p:cNvPr id="22537" name="Text Box 12"/>
            <p:cNvSpPr txBox="1">
              <a:spLocks noChangeArrowheads="1"/>
            </p:cNvSpPr>
            <p:nvPr/>
          </p:nvSpPr>
          <p:spPr bwMode="auto">
            <a:xfrm>
              <a:off x="2245" y="2387"/>
              <a:ext cx="1328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1" lang="zh-CN" altLang="en-US" sz="4000" b="1">
                  <a:solidFill>
                    <a:srgbClr val="000000"/>
                  </a:solidFill>
                  <a:latin typeface="Times New Roman" pitchFamily="18" charset="0"/>
                </a:rPr>
                <a:t>  ＝ </a:t>
              </a:r>
              <a:r>
                <a:rPr kumimoji="1" lang="zh-CN" altLang="en-US" sz="4000" b="1">
                  <a:solidFill>
                    <a:srgbClr val="000000"/>
                  </a:solidFill>
                  <a:latin typeface="Times New Roman" pitchFamily="18" charset="0"/>
                  <a:ea typeface="楷体_GB2312" pitchFamily="49" charset="-122"/>
                </a:rPr>
                <a:t>边长</a:t>
              </a:r>
            </a:p>
          </p:txBody>
        </p:sp>
      </p:grp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3143250" y="4786313"/>
            <a:ext cx="24415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zh-CN" altLang="en-US" sz="4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不成比例</a:t>
            </a:r>
            <a:endParaRPr lang="zh-CN" altLang="en-US" sz="44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2533" name="Text Box 3"/>
          <p:cNvSpPr txBox="1">
            <a:spLocks noChangeArrowheads="1"/>
          </p:cNvSpPr>
          <p:nvPr/>
        </p:nvSpPr>
        <p:spPr bwMode="auto">
          <a:xfrm>
            <a:off x="71438" y="714375"/>
            <a:ext cx="94503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zh-CN" altLang="en-US" sz="3600" b="1">
                <a:solidFill>
                  <a:srgbClr val="000000"/>
                </a:solidFill>
                <a:latin typeface="Times New Roman" pitchFamily="18" charset="0"/>
                <a:ea typeface="楷体_GB2312" pitchFamily="49" charset="-122"/>
              </a:rPr>
              <a:t>判断下面每题中两种量成正比例还是反比例。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5"/>
          <p:cNvSpPr txBox="1">
            <a:spLocks noChangeArrowheads="1"/>
          </p:cNvSpPr>
          <p:nvPr/>
        </p:nvSpPr>
        <p:spPr bwMode="auto">
          <a:xfrm>
            <a:off x="239713" y="1714500"/>
            <a:ext cx="89042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zh-CN" altLang="en-US" sz="4000" b="1">
                <a:solidFill>
                  <a:srgbClr val="000000"/>
                </a:solidFill>
                <a:latin typeface="Times New Roman" pitchFamily="18" charset="0"/>
                <a:ea typeface="楷体_GB2312" pitchFamily="49" charset="-122"/>
              </a:rPr>
              <a:t>4．时间一定，工作效率和工作总量。  </a:t>
            </a: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428750" y="3143250"/>
            <a:ext cx="6500813" cy="1500188"/>
            <a:chOff x="1232" y="2166"/>
            <a:chExt cx="3213" cy="945"/>
          </a:xfrm>
        </p:grpSpPr>
        <p:sp>
          <p:nvSpPr>
            <p:cNvPr id="23558" name="Text Box 8"/>
            <p:cNvSpPr txBox="1">
              <a:spLocks noChangeArrowheads="1"/>
            </p:cNvSpPr>
            <p:nvPr/>
          </p:nvSpPr>
          <p:spPr bwMode="auto">
            <a:xfrm>
              <a:off x="1232" y="2166"/>
              <a:ext cx="1105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1" lang="zh-CN" altLang="en-US" sz="4000" b="1">
                  <a:solidFill>
                    <a:srgbClr val="000000"/>
                  </a:solidFill>
                  <a:latin typeface="Times New Roman" pitchFamily="18" charset="0"/>
                  <a:ea typeface="楷体_GB2312" pitchFamily="49" charset="-122"/>
                </a:rPr>
                <a:t>工作总量</a:t>
              </a:r>
            </a:p>
          </p:txBody>
        </p:sp>
        <p:sp>
          <p:nvSpPr>
            <p:cNvPr id="23559" name="Line 9"/>
            <p:cNvSpPr>
              <a:spLocks noChangeShapeType="1"/>
            </p:cNvSpPr>
            <p:nvPr/>
          </p:nvSpPr>
          <p:spPr bwMode="auto">
            <a:xfrm flipV="1">
              <a:off x="1292" y="2606"/>
              <a:ext cx="1040" cy="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60" name="Text Box 10"/>
            <p:cNvSpPr txBox="1">
              <a:spLocks noChangeArrowheads="1"/>
            </p:cNvSpPr>
            <p:nvPr/>
          </p:nvSpPr>
          <p:spPr bwMode="auto">
            <a:xfrm>
              <a:off x="1232" y="2665"/>
              <a:ext cx="1105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1" lang="zh-CN" altLang="en-US" sz="4000" b="1">
                  <a:solidFill>
                    <a:srgbClr val="000000"/>
                  </a:solidFill>
                  <a:latin typeface="Times New Roman" pitchFamily="18" charset="0"/>
                  <a:ea typeface="楷体_GB2312" pitchFamily="49" charset="-122"/>
                </a:rPr>
                <a:t>工作效率</a:t>
              </a:r>
            </a:p>
          </p:txBody>
        </p:sp>
        <p:sp>
          <p:nvSpPr>
            <p:cNvPr id="13321" name="Text Box 11"/>
            <p:cNvSpPr txBox="1">
              <a:spLocks noChangeArrowheads="1"/>
            </p:cNvSpPr>
            <p:nvPr/>
          </p:nvSpPr>
          <p:spPr bwMode="auto">
            <a:xfrm>
              <a:off x="2246" y="2391"/>
              <a:ext cx="2199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kumimoji="1" lang="zh-CN" altLang="en-US" sz="4000" b="1" dirty="0">
                  <a:solidFill>
                    <a:srgbClr val="000000"/>
                  </a:solidFill>
                  <a:latin typeface="Times New Roman" pitchFamily="18" charset="0"/>
                </a:rPr>
                <a:t>  ＝ </a:t>
              </a:r>
              <a:r>
                <a:rPr kumimoji="1" lang="zh-CN" altLang="en-US" sz="4000" b="1" dirty="0">
                  <a:solidFill>
                    <a:srgbClr val="000000"/>
                  </a:solidFill>
                  <a:latin typeface="Times New Roman" pitchFamily="18" charset="0"/>
                  <a:ea typeface="楷体_GB2312" pitchFamily="49" charset="-122"/>
                </a:rPr>
                <a:t>工作时间</a:t>
              </a:r>
              <a:r>
                <a:rPr kumimoji="1" lang="en-US" altLang="zh-CN" sz="4000" b="1" dirty="0">
                  <a:solidFill>
                    <a:srgbClr val="FF0000"/>
                  </a:solidFill>
                  <a:latin typeface="+mn-ea"/>
                  <a:ea typeface="+mn-ea"/>
                </a:rPr>
                <a:t>(</a:t>
              </a:r>
              <a:r>
                <a:rPr kumimoji="1" lang="zh-CN" altLang="en-US" sz="4000" b="1" dirty="0">
                  <a:solidFill>
                    <a:srgbClr val="FF0000"/>
                  </a:solidFill>
                  <a:latin typeface="+mn-ea"/>
                  <a:ea typeface="+mn-ea"/>
                </a:rPr>
                <a:t>一定</a:t>
              </a:r>
              <a:r>
                <a:rPr kumimoji="1" lang="en-US" altLang="zh-CN" sz="4000" b="1" dirty="0">
                  <a:solidFill>
                    <a:srgbClr val="FF0000"/>
                  </a:solidFill>
                  <a:latin typeface="+mn-ea"/>
                  <a:ea typeface="+mn-ea"/>
                </a:rPr>
                <a:t>)</a:t>
              </a:r>
            </a:p>
          </p:txBody>
        </p:sp>
      </p:grp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3286125" y="4929188"/>
            <a:ext cx="24415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zh-CN" altLang="en-US" sz="4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成正比例</a:t>
            </a:r>
            <a:endParaRPr lang="zh-CN" altLang="en-US" sz="44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3557" name="Text Box 3"/>
          <p:cNvSpPr txBox="1">
            <a:spLocks noChangeArrowheads="1"/>
          </p:cNvSpPr>
          <p:nvPr/>
        </p:nvSpPr>
        <p:spPr bwMode="auto">
          <a:xfrm>
            <a:off x="71438" y="714375"/>
            <a:ext cx="94503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zh-CN" altLang="en-US" sz="3600" b="1">
                <a:solidFill>
                  <a:srgbClr val="000000"/>
                </a:solidFill>
                <a:latin typeface="Times New Roman" pitchFamily="18" charset="0"/>
                <a:ea typeface="楷体_GB2312" pitchFamily="49" charset="-122"/>
              </a:rPr>
              <a:t>判断下面每题中两种量成正比例还是反比例。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5"/>
          <p:cNvSpPr>
            <a:spLocks noChangeArrowheads="1"/>
          </p:cNvSpPr>
          <p:nvPr/>
        </p:nvSpPr>
        <p:spPr bwMode="auto">
          <a:xfrm>
            <a:off x="285750" y="2000250"/>
            <a:ext cx="8501063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zh-CN" altLang="en-US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１</a:t>
            </a:r>
            <a:r>
              <a:rPr kumimoji="1" lang="en-US" altLang="zh-CN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.</a:t>
            </a:r>
            <a:r>
              <a:rPr kumimoji="1" lang="zh-CN" altLang="en-US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每包书中册数相同，包数和总册数。</a:t>
            </a:r>
          </a:p>
          <a:p>
            <a:r>
              <a:rPr kumimoji="1" lang="zh-CN" altLang="en-US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２</a:t>
            </a:r>
            <a:r>
              <a:rPr kumimoji="1" lang="en-US" altLang="zh-CN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.</a:t>
            </a:r>
            <a:r>
              <a:rPr kumimoji="1" lang="zh-CN" altLang="en-US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被除数一定，除数和商。</a:t>
            </a:r>
          </a:p>
          <a:p>
            <a:r>
              <a:rPr kumimoji="1" lang="zh-CN" altLang="en-US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３</a:t>
            </a:r>
            <a:r>
              <a:rPr kumimoji="1" lang="en-US" altLang="zh-CN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.</a:t>
            </a:r>
            <a:r>
              <a:rPr kumimoji="1" lang="zh-CN" altLang="en-US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全班的学生人数一定，每组的人数和组数。</a:t>
            </a:r>
          </a:p>
          <a:p>
            <a:r>
              <a:rPr kumimoji="1" lang="zh-CN" altLang="en-US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４</a:t>
            </a:r>
            <a:r>
              <a:rPr kumimoji="1" lang="en-US" altLang="zh-CN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.</a:t>
            </a:r>
            <a:r>
              <a:rPr kumimoji="1" lang="zh-CN" altLang="en-US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圆的面积与半径。</a:t>
            </a:r>
          </a:p>
          <a:p>
            <a:r>
              <a:rPr kumimoji="1" lang="zh-CN" altLang="en-US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５</a:t>
            </a:r>
            <a:r>
              <a:rPr kumimoji="1" lang="en-US" altLang="zh-CN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.</a:t>
            </a:r>
            <a:r>
              <a:rPr kumimoji="1" lang="zh-CN" altLang="en-US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房间地面面积一定，房间里的人数和每人</a:t>
            </a:r>
            <a:endParaRPr kumimoji="1" lang="en-US" altLang="zh-CN" sz="32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kumimoji="1" lang="en-US" altLang="zh-CN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  </a:t>
            </a:r>
            <a:r>
              <a:rPr kumimoji="1" lang="zh-CN" altLang="en-US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所占的面积。</a:t>
            </a:r>
          </a:p>
          <a:p>
            <a:r>
              <a:rPr kumimoji="1" lang="zh-CN" altLang="en-US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６</a:t>
            </a:r>
            <a:r>
              <a:rPr kumimoji="1" lang="en-US" altLang="zh-CN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.</a:t>
            </a:r>
            <a:r>
              <a:rPr kumimoji="1" lang="zh-CN" altLang="en-US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和一定，加数和另一个加数。</a:t>
            </a:r>
          </a:p>
          <a:p>
            <a:r>
              <a:rPr kumimoji="1" lang="zh-CN" altLang="en-US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７</a:t>
            </a:r>
            <a:r>
              <a:rPr kumimoji="1" lang="en-US" altLang="zh-CN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.</a:t>
            </a:r>
            <a:r>
              <a:rPr kumimoji="1" lang="zh-CN" altLang="en-US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一个人的年龄和他的体重。</a:t>
            </a:r>
          </a:p>
          <a:p>
            <a:endParaRPr kumimoji="1" lang="zh-CN" altLang="en-US" sz="32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4579" name="Rectangle 6"/>
          <p:cNvSpPr>
            <a:spLocks noChangeArrowheads="1"/>
          </p:cNvSpPr>
          <p:nvPr/>
        </p:nvSpPr>
        <p:spPr bwMode="auto">
          <a:xfrm>
            <a:off x="285750" y="714375"/>
            <a:ext cx="86439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6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判断下面每题中的两种量是不是成比例，成什么比例？并说明理由。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Line 8"/>
          <p:cNvSpPr>
            <a:spLocks noChangeShapeType="1"/>
          </p:cNvSpPr>
          <p:nvPr/>
        </p:nvSpPr>
        <p:spPr bwMode="auto">
          <a:xfrm>
            <a:off x="-20638" y="762000"/>
            <a:ext cx="9144001" cy="0"/>
          </a:xfrm>
          <a:prstGeom prst="line">
            <a:avLst/>
          </a:prstGeom>
          <a:noFill/>
          <a:ln w="25400" cap="sq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zh-CN" altLang="en-US"/>
          </a:p>
        </p:txBody>
      </p:sp>
      <p:sp>
        <p:nvSpPr>
          <p:cNvPr id="25605" name="Text Box 14"/>
          <p:cNvSpPr txBox="1">
            <a:spLocks noChangeArrowheads="1"/>
          </p:cNvSpPr>
          <p:nvPr/>
        </p:nvSpPr>
        <p:spPr bwMode="auto">
          <a:xfrm>
            <a:off x="2719388" y="847725"/>
            <a:ext cx="1570037" cy="6461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kumimoji="1" lang="zh-CN" altLang="en-US" sz="3600" b="1">
                <a:solidFill>
                  <a:srgbClr val="000000"/>
                </a:solidFill>
                <a:latin typeface="Times New Roman" pitchFamily="18" charset="0"/>
                <a:ea typeface="楷体_GB2312" pitchFamily="49" charset="-122"/>
              </a:rPr>
              <a:t>正比例</a:t>
            </a:r>
          </a:p>
        </p:txBody>
      </p:sp>
      <p:sp>
        <p:nvSpPr>
          <p:cNvPr id="25606" name="Text Box 15"/>
          <p:cNvSpPr txBox="1">
            <a:spLocks noChangeArrowheads="1"/>
          </p:cNvSpPr>
          <p:nvPr/>
        </p:nvSpPr>
        <p:spPr bwMode="auto">
          <a:xfrm>
            <a:off x="6673850" y="858838"/>
            <a:ext cx="1570038" cy="64611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kumimoji="1" lang="zh-CN" altLang="en-US" sz="3600" b="1">
                <a:solidFill>
                  <a:srgbClr val="000000"/>
                </a:solidFill>
                <a:latin typeface="Times New Roman" pitchFamily="18" charset="0"/>
                <a:ea typeface="楷体_GB2312" pitchFamily="49" charset="-122"/>
              </a:rPr>
              <a:t>反比例</a:t>
            </a:r>
          </a:p>
        </p:txBody>
      </p:sp>
      <p:sp>
        <p:nvSpPr>
          <p:cNvPr id="25607" name="Text Box 16"/>
          <p:cNvSpPr txBox="1">
            <a:spLocks noChangeArrowheads="1"/>
          </p:cNvSpPr>
          <p:nvPr/>
        </p:nvSpPr>
        <p:spPr bwMode="auto">
          <a:xfrm>
            <a:off x="0" y="1989138"/>
            <a:ext cx="1416050" cy="584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kumimoji="1" lang="zh-CN" altLang="en-US" sz="3200" b="1">
                <a:solidFill>
                  <a:srgbClr val="000000"/>
                </a:solidFill>
                <a:latin typeface="Times New Roman" pitchFamily="18" charset="0"/>
                <a:ea typeface="楷体_GB2312" pitchFamily="49" charset="-122"/>
              </a:rPr>
              <a:t>相同点</a:t>
            </a:r>
          </a:p>
        </p:txBody>
      </p:sp>
      <p:sp>
        <p:nvSpPr>
          <p:cNvPr id="25608" name="Text Box 17"/>
          <p:cNvSpPr txBox="1">
            <a:spLocks noChangeArrowheads="1"/>
          </p:cNvSpPr>
          <p:nvPr/>
        </p:nvSpPr>
        <p:spPr bwMode="auto">
          <a:xfrm>
            <a:off x="0" y="4433888"/>
            <a:ext cx="1416050" cy="584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kumimoji="1" lang="zh-CN" altLang="en-US" sz="3200" b="1">
                <a:solidFill>
                  <a:srgbClr val="000000"/>
                </a:solidFill>
                <a:latin typeface="Times New Roman" pitchFamily="18" charset="0"/>
                <a:ea typeface="楷体_GB2312" pitchFamily="49" charset="-122"/>
              </a:rPr>
              <a:t>不同点</a:t>
            </a:r>
          </a:p>
        </p:txBody>
      </p:sp>
      <p:sp>
        <p:nvSpPr>
          <p:cNvPr id="65555" name="Text Box 19"/>
          <p:cNvSpPr txBox="1">
            <a:spLocks noChangeArrowheads="1"/>
          </p:cNvSpPr>
          <p:nvPr/>
        </p:nvSpPr>
        <p:spPr bwMode="auto">
          <a:xfrm>
            <a:off x="1331913" y="1557338"/>
            <a:ext cx="5616575" cy="5238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kumimoji="1" lang="zh-CN" altLang="en-US" sz="2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1、都有两种相关联的量。</a:t>
            </a:r>
          </a:p>
        </p:txBody>
      </p:sp>
      <p:sp>
        <p:nvSpPr>
          <p:cNvPr id="65556" name="Text Box 20"/>
          <p:cNvSpPr txBox="1">
            <a:spLocks noChangeArrowheads="1"/>
          </p:cNvSpPr>
          <p:nvPr/>
        </p:nvSpPr>
        <p:spPr bwMode="auto">
          <a:xfrm>
            <a:off x="1331913" y="1989138"/>
            <a:ext cx="6335712" cy="5238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kumimoji="1" lang="zh-CN" altLang="en-US" sz="2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2、一种量随着另一种量变化。</a:t>
            </a:r>
          </a:p>
        </p:txBody>
      </p:sp>
      <p:sp>
        <p:nvSpPr>
          <p:cNvPr id="25611" name="Line 22"/>
          <p:cNvSpPr>
            <a:spLocks noChangeShapeType="1"/>
          </p:cNvSpPr>
          <p:nvPr/>
        </p:nvSpPr>
        <p:spPr bwMode="auto">
          <a:xfrm>
            <a:off x="5429250" y="762000"/>
            <a:ext cx="0" cy="762000"/>
          </a:xfrm>
          <a:prstGeom prst="line">
            <a:avLst/>
          </a:prstGeom>
          <a:noFill/>
          <a:ln w="25400" cap="sq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zh-CN" altLang="en-US"/>
          </a:p>
        </p:txBody>
      </p:sp>
      <p:sp>
        <p:nvSpPr>
          <p:cNvPr id="25612" name="Line 23"/>
          <p:cNvSpPr>
            <a:spLocks noChangeShapeType="1"/>
          </p:cNvSpPr>
          <p:nvPr/>
        </p:nvSpPr>
        <p:spPr bwMode="auto">
          <a:xfrm>
            <a:off x="5429250" y="3048000"/>
            <a:ext cx="0" cy="3657600"/>
          </a:xfrm>
          <a:prstGeom prst="line">
            <a:avLst/>
          </a:prstGeom>
          <a:noFill/>
          <a:ln w="25400" cap="sq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zh-CN" altLang="en-US"/>
          </a:p>
        </p:txBody>
      </p:sp>
      <p:sp>
        <p:nvSpPr>
          <p:cNvPr id="65560" name="Text Box 24"/>
          <p:cNvSpPr txBox="1">
            <a:spLocks noChangeArrowheads="1"/>
          </p:cNvSpPr>
          <p:nvPr/>
        </p:nvSpPr>
        <p:spPr bwMode="auto">
          <a:xfrm>
            <a:off x="1357313" y="3143250"/>
            <a:ext cx="4071937" cy="206216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kumimoji="1" lang="zh-CN" altLang="en-US" sz="3200" b="1">
                <a:solidFill>
                  <a:srgbClr val="000000"/>
                </a:solidFill>
                <a:latin typeface="Times New Roman" pitchFamily="18" charset="0"/>
                <a:ea typeface="楷体_GB2312" pitchFamily="49" charset="-122"/>
              </a:rPr>
              <a:t>1、变化方向</a:t>
            </a:r>
            <a:r>
              <a:rPr kumimoji="1" lang="zh-CN" altLang="en-US" sz="3200" b="1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相同</a:t>
            </a:r>
            <a:r>
              <a:rPr kumimoji="1" lang="zh-CN" altLang="en-US" sz="3200" b="1">
                <a:solidFill>
                  <a:srgbClr val="000000"/>
                </a:solidFill>
                <a:latin typeface="Times New Roman" pitchFamily="18" charset="0"/>
                <a:ea typeface="楷体_GB2312" pitchFamily="49" charset="-122"/>
              </a:rPr>
              <a:t>，一</a:t>
            </a:r>
          </a:p>
          <a:p>
            <a:r>
              <a:rPr kumimoji="1" lang="zh-CN" altLang="en-US" sz="3200" b="1">
                <a:solidFill>
                  <a:srgbClr val="000000"/>
                </a:solidFill>
                <a:latin typeface="Times New Roman" pitchFamily="18" charset="0"/>
                <a:ea typeface="楷体_GB2312" pitchFamily="49" charset="-122"/>
              </a:rPr>
              <a:t>种量扩大</a:t>
            </a:r>
            <a:r>
              <a:rPr kumimoji="1" lang="zh-CN" altLang="en-US" sz="3200" b="1">
                <a:solidFill>
                  <a:srgbClr val="000000"/>
                </a:solidFill>
                <a:latin typeface="Times New Roman" pitchFamily="18" charset="0"/>
              </a:rPr>
              <a:t>（</a:t>
            </a:r>
            <a:r>
              <a:rPr kumimoji="1" lang="zh-CN" altLang="en-US" sz="3200" b="1">
                <a:solidFill>
                  <a:srgbClr val="000000"/>
                </a:solidFill>
                <a:latin typeface="Times New Roman" pitchFamily="18" charset="0"/>
                <a:ea typeface="楷体_GB2312" pitchFamily="49" charset="-122"/>
              </a:rPr>
              <a:t>缩小</a:t>
            </a:r>
            <a:r>
              <a:rPr kumimoji="1" lang="zh-CN" altLang="en-US" sz="3200" b="1">
                <a:solidFill>
                  <a:srgbClr val="000000"/>
                </a:solidFill>
                <a:latin typeface="Times New Roman" pitchFamily="18" charset="0"/>
              </a:rPr>
              <a:t>）</a:t>
            </a:r>
            <a:r>
              <a:rPr kumimoji="1" lang="zh-CN" altLang="en-US" sz="3200" b="1">
                <a:solidFill>
                  <a:srgbClr val="000000"/>
                </a:solidFill>
                <a:latin typeface="Times New Roman" pitchFamily="18" charset="0"/>
                <a:ea typeface="楷体_GB2312" pitchFamily="49" charset="-122"/>
              </a:rPr>
              <a:t>，另一种量也扩大 </a:t>
            </a:r>
            <a:r>
              <a:rPr kumimoji="1" lang="zh-CN" altLang="en-US" sz="3200" b="1">
                <a:solidFill>
                  <a:srgbClr val="000000"/>
                </a:solidFill>
                <a:latin typeface="Times New Roman" pitchFamily="18" charset="0"/>
              </a:rPr>
              <a:t>（</a:t>
            </a:r>
            <a:r>
              <a:rPr kumimoji="1" lang="zh-CN" altLang="en-US" sz="3200" b="1">
                <a:solidFill>
                  <a:srgbClr val="000000"/>
                </a:solidFill>
                <a:latin typeface="Times New Roman" pitchFamily="18" charset="0"/>
                <a:ea typeface="楷体_GB2312" pitchFamily="49" charset="-122"/>
              </a:rPr>
              <a:t>缩小</a:t>
            </a:r>
            <a:r>
              <a:rPr kumimoji="1" lang="zh-CN" altLang="en-US" sz="3200" b="1">
                <a:solidFill>
                  <a:srgbClr val="000000"/>
                </a:solidFill>
                <a:latin typeface="Times New Roman" pitchFamily="18" charset="0"/>
              </a:rPr>
              <a:t>）。</a:t>
            </a:r>
            <a:endParaRPr kumimoji="1" lang="zh-CN" altLang="en-US" sz="3200" b="1">
              <a:solidFill>
                <a:srgbClr val="000000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25614" name="Line 25"/>
          <p:cNvSpPr>
            <a:spLocks noChangeShapeType="1"/>
          </p:cNvSpPr>
          <p:nvPr/>
        </p:nvSpPr>
        <p:spPr bwMode="auto">
          <a:xfrm>
            <a:off x="0" y="1524000"/>
            <a:ext cx="9144000" cy="0"/>
          </a:xfrm>
          <a:prstGeom prst="line">
            <a:avLst/>
          </a:prstGeom>
          <a:noFill/>
          <a:ln w="25400" cap="sq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zh-CN" altLang="en-US"/>
          </a:p>
        </p:txBody>
      </p:sp>
      <p:sp>
        <p:nvSpPr>
          <p:cNvPr id="25615" name="Line 26"/>
          <p:cNvSpPr>
            <a:spLocks noChangeShapeType="1"/>
          </p:cNvSpPr>
          <p:nvPr/>
        </p:nvSpPr>
        <p:spPr bwMode="auto">
          <a:xfrm>
            <a:off x="0" y="3048000"/>
            <a:ext cx="9144000" cy="0"/>
          </a:xfrm>
          <a:prstGeom prst="line">
            <a:avLst/>
          </a:prstGeom>
          <a:noFill/>
          <a:ln w="25400" cap="sq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zh-CN" altLang="en-US"/>
          </a:p>
        </p:txBody>
      </p:sp>
      <p:sp>
        <p:nvSpPr>
          <p:cNvPr id="25616" name="Line 27"/>
          <p:cNvSpPr>
            <a:spLocks noChangeShapeType="1"/>
          </p:cNvSpPr>
          <p:nvPr/>
        </p:nvSpPr>
        <p:spPr bwMode="auto">
          <a:xfrm>
            <a:off x="0" y="6705600"/>
            <a:ext cx="91440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zh-CN" altLang="en-US"/>
          </a:p>
        </p:txBody>
      </p:sp>
      <p:sp>
        <p:nvSpPr>
          <p:cNvPr id="25617" name="Line 30"/>
          <p:cNvSpPr>
            <a:spLocks noChangeShapeType="1"/>
          </p:cNvSpPr>
          <p:nvPr/>
        </p:nvSpPr>
        <p:spPr bwMode="auto">
          <a:xfrm>
            <a:off x="9144000" y="762000"/>
            <a:ext cx="0" cy="59436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zh-CN" altLang="en-US"/>
          </a:p>
        </p:txBody>
      </p:sp>
      <p:sp>
        <p:nvSpPr>
          <p:cNvPr id="65567" name="Text Box 31"/>
          <p:cNvSpPr txBox="1">
            <a:spLocks noChangeArrowheads="1"/>
          </p:cNvSpPr>
          <p:nvPr/>
        </p:nvSpPr>
        <p:spPr bwMode="auto">
          <a:xfrm>
            <a:off x="5495925" y="3071813"/>
            <a:ext cx="3505200" cy="206216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kumimoji="1" lang="zh-CN" altLang="en-US" sz="3200" b="1">
                <a:solidFill>
                  <a:srgbClr val="000000"/>
                </a:solidFill>
                <a:latin typeface="Times New Roman" pitchFamily="18" charset="0"/>
                <a:ea typeface="楷体_GB2312" pitchFamily="49" charset="-122"/>
              </a:rPr>
              <a:t>1、变化方向</a:t>
            </a:r>
            <a:r>
              <a:rPr kumimoji="1" lang="zh-CN" altLang="en-US" sz="3200" b="1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相反</a:t>
            </a:r>
            <a:r>
              <a:rPr kumimoji="1" lang="zh-CN" altLang="en-US" sz="3200" b="1">
                <a:solidFill>
                  <a:srgbClr val="000000"/>
                </a:solidFill>
                <a:latin typeface="Times New Roman" pitchFamily="18" charset="0"/>
                <a:ea typeface="楷体_GB2312" pitchFamily="49" charset="-122"/>
              </a:rPr>
              <a:t>，</a:t>
            </a:r>
          </a:p>
          <a:p>
            <a:r>
              <a:rPr kumimoji="1" lang="zh-CN" altLang="en-US" sz="3200" b="1">
                <a:solidFill>
                  <a:srgbClr val="000000"/>
                </a:solidFill>
                <a:latin typeface="Times New Roman" pitchFamily="18" charset="0"/>
                <a:ea typeface="楷体_GB2312" pitchFamily="49" charset="-122"/>
              </a:rPr>
              <a:t>一种量扩大</a:t>
            </a:r>
            <a:r>
              <a:rPr kumimoji="1" lang="zh-CN" altLang="en-US" sz="3200" b="1">
                <a:solidFill>
                  <a:srgbClr val="000000"/>
                </a:solidFill>
                <a:latin typeface="Times New Roman" pitchFamily="18" charset="0"/>
              </a:rPr>
              <a:t>（</a:t>
            </a:r>
            <a:r>
              <a:rPr kumimoji="1" lang="zh-CN" altLang="en-US" sz="3200" b="1">
                <a:solidFill>
                  <a:srgbClr val="000000"/>
                </a:solidFill>
                <a:latin typeface="Times New Roman" pitchFamily="18" charset="0"/>
                <a:ea typeface="楷体_GB2312" pitchFamily="49" charset="-122"/>
              </a:rPr>
              <a:t>缩小</a:t>
            </a:r>
            <a:r>
              <a:rPr kumimoji="1" lang="zh-CN" altLang="en-US" sz="3200" b="1">
                <a:solidFill>
                  <a:srgbClr val="000000"/>
                </a:solidFill>
                <a:latin typeface="Times New Roman" pitchFamily="18" charset="0"/>
              </a:rPr>
              <a:t>）</a:t>
            </a:r>
            <a:r>
              <a:rPr kumimoji="1" lang="zh-CN" altLang="en-US" sz="3200" b="1">
                <a:solidFill>
                  <a:srgbClr val="000000"/>
                </a:solidFill>
                <a:latin typeface="Times New Roman" pitchFamily="18" charset="0"/>
                <a:ea typeface="楷体_GB2312" pitchFamily="49" charset="-122"/>
              </a:rPr>
              <a:t>，另一种量反而缩小</a:t>
            </a:r>
            <a:r>
              <a:rPr kumimoji="1" lang="zh-CN" altLang="en-US" sz="3200" b="1">
                <a:solidFill>
                  <a:srgbClr val="000000"/>
                </a:solidFill>
                <a:latin typeface="Times New Roman" pitchFamily="18" charset="0"/>
              </a:rPr>
              <a:t>（</a:t>
            </a:r>
            <a:r>
              <a:rPr kumimoji="1" lang="zh-CN" altLang="en-US" sz="3200" b="1">
                <a:solidFill>
                  <a:srgbClr val="000000"/>
                </a:solidFill>
                <a:latin typeface="Times New Roman" pitchFamily="18" charset="0"/>
                <a:ea typeface="楷体_GB2312" pitchFamily="49" charset="-122"/>
              </a:rPr>
              <a:t>扩大</a:t>
            </a:r>
            <a:r>
              <a:rPr kumimoji="1" lang="zh-CN" altLang="en-US" sz="3200" b="1">
                <a:solidFill>
                  <a:srgbClr val="000000"/>
                </a:solidFill>
                <a:latin typeface="Times New Roman" pitchFamily="18" charset="0"/>
              </a:rPr>
              <a:t>）。</a:t>
            </a:r>
            <a:endParaRPr kumimoji="1" lang="zh-CN" altLang="en-US" sz="3200" b="1">
              <a:solidFill>
                <a:srgbClr val="000000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25619" name="Line 32"/>
          <p:cNvSpPr>
            <a:spLocks noChangeShapeType="1"/>
          </p:cNvSpPr>
          <p:nvPr/>
        </p:nvSpPr>
        <p:spPr bwMode="auto">
          <a:xfrm>
            <a:off x="1331913" y="771525"/>
            <a:ext cx="0" cy="5943600"/>
          </a:xfrm>
          <a:prstGeom prst="line">
            <a:avLst/>
          </a:prstGeom>
          <a:noFill/>
          <a:ln w="25400" cap="sq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zh-CN" altLang="en-US"/>
          </a:p>
        </p:txBody>
      </p:sp>
      <p:sp>
        <p:nvSpPr>
          <p:cNvPr id="25620" name="Line 33"/>
          <p:cNvSpPr>
            <a:spLocks noChangeShapeType="1"/>
          </p:cNvSpPr>
          <p:nvPr/>
        </p:nvSpPr>
        <p:spPr bwMode="auto">
          <a:xfrm>
            <a:off x="0" y="762000"/>
            <a:ext cx="0" cy="59436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zh-CN" altLang="en-US"/>
          </a:p>
        </p:txBody>
      </p:sp>
      <p:sp>
        <p:nvSpPr>
          <p:cNvPr id="65570" name="Text Box 34"/>
          <p:cNvSpPr txBox="1">
            <a:spLocks noChangeArrowheads="1"/>
          </p:cNvSpPr>
          <p:nvPr/>
        </p:nvSpPr>
        <p:spPr bwMode="auto">
          <a:xfrm>
            <a:off x="1357313" y="5286375"/>
            <a:ext cx="4083050" cy="10779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kumimoji="1" lang="zh-CN" altLang="en-US" sz="3200" b="1">
                <a:solidFill>
                  <a:srgbClr val="000000"/>
                </a:solidFill>
                <a:latin typeface="Times New Roman" pitchFamily="18" charset="0"/>
                <a:ea typeface="楷体_GB2312" pitchFamily="49" charset="-122"/>
              </a:rPr>
              <a:t>2、相对应的两个数的</a:t>
            </a:r>
          </a:p>
          <a:p>
            <a:r>
              <a:rPr kumimoji="1" lang="zh-CN" altLang="en-US" sz="3200" b="1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比值</a:t>
            </a:r>
            <a:r>
              <a:rPr kumimoji="1" lang="zh-CN" altLang="en-US" sz="3200" b="1">
                <a:solidFill>
                  <a:srgbClr val="000000"/>
                </a:solidFill>
                <a:latin typeface="Times New Roman" pitchFamily="18" charset="0"/>
              </a:rPr>
              <a:t>（</a:t>
            </a:r>
            <a:r>
              <a:rPr kumimoji="1" lang="zh-CN" altLang="en-US" sz="3200" b="1">
                <a:solidFill>
                  <a:srgbClr val="000000"/>
                </a:solidFill>
                <a:latin typeface="Times New Roman" pitchFamily="18" charset="0"/>
                <a:ea typeface="楷体_GB2312" pitchFamily="49" charset="-122"/>
              </a:rPr>
              <a:t>商</a:t>
            </a:r>
            <a:r>
              <a:rPr kumimoji="1" lang="zh-CN" altLang="en-US" sz="3200" b="1">
                <a:solidFill>
                  <a:srgbClr val="000000"/>
                </a:solidFill>
                <a:latin typeface="Times New Roman" pitchFamily="18" charset="0"/>
              </a:rPr>
              <a:t>）</a:t>
            </a:r>
            <a:r>
              <a:rPr kumimoji="1" lang="zh-CN" altLang="en-US" sz="3200" b="1">
                <a:solidFill>
                  <a:srgbClr val="000000"/>
                </a:solidFill>
                <a:latin typeface="Times New Roman" pitchFamily="18" charset="0"/>
                <a:ea typeface="楷体_GB2312" pitchFamily="49" charset="-122"/>
              </a:rPr>
              <a:t>一定。</a:t>
            </a:r>
          </a:p>
        </p:txBody>
      </p:sp>
      <p:sp>
        <p:nvSpPr>
          <p:cNvPr id="65571" name="Text Box 35"/>
          <p:cNvSpPr txBox="1">
            <a:spLocks noChangeArrowheads="1"/>
          </p:cNvSpPr>
          <p:nvPr/>
        </p:nvSpPr>
        <p:spPr bwMode="auto">
          <a:xfrm>
            <a:off x="5429250" y="5230813"/>
            <a:ext cx="3571875" cy="107791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kumimoji="1" lang="zh-CN" altLang="en-US" sz="3200" b="1">
                <a:solidFill>
                  <a:srgbClr val="000000"/>
                </a:solidFill>
                <a:latin typeface="Times New Roman" pitchFamily="18" charset="0"/>
                <a:ea typeface="楷体_GB2312" pitchFamily="49" charset="-122"/>
              </a:rPr>
              <a:t>2、相对应的两个数的</a:t>
            </a:r>
            <a:r>
              <a:rPr kumimoji="1" lang="zh-CN" altLang="en-US" sz="3200" b="1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积</a:t>
            </a:r>
            <a:r>
              <a:rPr kumimoji="1" lang="zh-CN" altLang="en-US" sz="3200" b="1">
                <a:solidFill>
                  <a:srgbClr val="000000"/>
                </a:solidFill>
                <a:latin typeface="Times New Roman" pitchFamily="18" charset="0"/>
                <a:ea typeface="楷体_GB2312" pitchFamily="49" charset="-122"/>
              </a:rPr>
              <a:t>一定。</a:t>
            </a:r>
          </a:p>
        </p:txBody>
      </p:sp>
      <p:sp>
        <p:nvSpPr>
          <p:cNvPr id="65572" name="Text Box 36"/>
          <p:cNvSpPr txBox="1">
            <a:spLocks noChangeArrowheads="1"/>
          </p:cNvSpPr>
          <p:nvPr/>
        </p:nvSpPr>
        <p:spPr bwMode="auto">
          <a:xfrm>
            <a:off x="1331913" y="2492375"/>
            <a:ext cx="5548312" cy="5238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kumimoji="1" lang="en-US" altLang="zh-CN" sz="2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3</a:t>
            </a:r>
            <a:r>
              <a:rPr kumimoji="1" lang="zh-CN" altLang="en-US" sz="2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、都必须有一个量一定。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5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5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5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5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5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65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5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55" grpId="0" autoUpdateAnimBg="0"/>
      <p:bldP spid="65556" grpId="0" autoUpdateAnimBg="0"/>
      <p:bldP spid="65560" grpId="0" autoUpdateAnimBg="0"/>
      <p:bldP spid="65567" grpId="0" autoUpdateAnimBg="0"/>
      <p:bldP spid="65570" grpId="0" autoUpdateAnimBg="0"/>
      <p:bldP spid="65571" grpId="0" autoUpdateAnimBg="0"/>
      <p:bldP spid="65572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Box 26"/>
          <p:cNvSpPr txBox="1">
            <a:spLocks noChangeArrowheads="1"/>
          </p:cNvSpPr>
          <p:nvPr/>
        </p:nvSpPr>
        <p:spPr bwMode="auto">
          <a:xfrm>
            <a:off x="357188" y="785813"/>
            <a:ext cx="8358187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zh-CN" altLang="en-US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    一辆汽车在高速路上行驶，速度保持在</a:t>
            </a:r>
            <a:r>
              <a:rPr lang="en-US" altLang="zh-CN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100</a:t>
            </a:r>
            <a:r>
              <a:rPr lang="zh-CN" altLang="en-US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千米</a:t>
            </a:r>
            <a:r>
              <a:rPr lang="en-US" altLang="zh-CN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/</a:t>
            </a:r>
            <a:r>
              <a:rPr lang="zh-CN" altLang="en-US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时，说一说汽车行驶的路程随时间变化的情况，并用多种方式表示两个量之间的关系。</a:t>
            </a:r>
          </a:p>
        </p:txBody>
      </p:sp>
      <p:graphicFrame>
        <p:nvGraphicFramePr>
          <p:cNvPr id="28" name="Group 45"/>
          <p:cNvGraphicFramePr>
            <a:graphicFrameLocks noGrp="1"/>
          </p:cNvGraphicFramePr>
          <p:nvPr/>
        </p:nvGraphicFramePr>
        <p:xfrm>
          <a:off x="428625" y="4572000"/>
          <a:ext cx="8501063" cy="1631951"/>
        </p:xfrm>
        <a:graphic>
          <a:graphicData uri="http://schemas.openxmlformats.org/drawingml/2006/table">
            <a:tbl>
              <a:tblPr/>
              <a:tblGrid>
                <a:gridCol w="2214563"/>
                <a:gridCol w="928687"/>
                <a:gridCol w="1000125"/>
                <a:gridCol w="1000125"/>
                <a:gridCol w="1039813"/>
                <a:gridCol w="960437"/>
                <a:gridCol w="1357313"/>
              </a:tblGrid>
              <a:tr h="785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时间</a:t>
                      </a:r>
                      <a:r>
                        <a:rPr kumimoji="0" lang="en-US" altLang="zh-CN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/</a:t>
                      </a:r>
                      <a:r>
                        <a:rPr kumimoji="0" lang="zh-CN" alt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时</a:t>
                      </a:r>
                      <a:endParaRPr kumimoji="0" lang="en-US" altLang="zh-CN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1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2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3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4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5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……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846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路程</a:t>
                      </a:r>
                      <a:r>
                        <a:rPr kumimoji="0" lang="en-US" altLang="zh-CN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/</a:t>
                      </a:r>
                      <a:r>
                        <a:rPr kumimoji="0" lang="zh-CN" alt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千米</a:t>
                      </a:r>
                      <a:endParaRPr kumimoji="0" lang="en-US" altLang="zh-CN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100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571500" y="3571875"/>
            <a:ext cx="32623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方式一：列表</a:t>
            </a:r>
          </a:p>
        </p:txBody>
      </p:sp>
      <p:sp>
        <p:nvSpPr>
          <p:cNvPr id="30" name="矩形 29"/>
          <p:cNvSpPr>
            <a:spLocks noChangeArrowheads="1"/>
          </p:cNvSpPr>
          <p:nvPr/>
        </p:nvSpPr>
        <p:spPr bwMode="auto">
          <a:xfrm>
            <a:off x="3590925" y="5418138"/>
            <a:ext cx="9731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US" altLang="zh-CN" sz="4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200</a:t>
            </a:r>
          </a:p>
        </p:txBody>
      </p:sp>
      <p:sp>
        <p:nvSpPr>
          <p:cNvPr id="31" name="矩形 30"/>
          <p:cNvSpPr>
            <a:spLocks noChangeArrowheads="1"/>
          </p:cNvSpPr>
          <p:nvPr/>
        </p:nvSpPr>
        <p:spPr bwMode="auto">
          <a:xfrm>
            <a:off x="4572000" y="5424488"/>
            <a:ext cx="9731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US" altLang="zh-CN" sz="4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300</a:t>
            </a:r>
          </a:p>
        </p:txBody>
      </p:sp>
      <p:sp>
        <p:nvSpPr>
          <p:cNvPr id="32" name="矩形 31"/>
          <p:cNvSpPr>
            <a:spLocks noChangeArrowheads="1"/>
          </p:cNvSpPr>
          <p:nvPr/>
        </p:nvSpPr>
        <p:spPr bwMode="auto">
          <a:xfrm>
            <a:off x="5610225" y="5422900"/>
            <a:ext cx="9588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US" altLang="zh-CN" sz="4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400</a:t>
            </a:r>
          </a:p>
        </p:txBody>
      </p:sp>
      <p:sp>
        <p:nvSpPr>
          <p:cNvPr id="33" name="矩形 32"/>
          <p:cNvSpPr>
            <a:spLocks noChangeArrowheads="1"/>
          </p:cNvSpPr>
          <p:nvPr/>
        </p:nvSpPr>
        <p:spPr bwMode="auto">
          <a:xfrm>
            <a:off x="6591300" y="5429250"/>
            <a:ext cx="9731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US" altLang="zh-CN" sz="4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500</a:t>
            </a:r>
          </a:p>
        </p:txBody>
      </p:sp>
      <p:sp>
        <p:nvSpPr>
          <p:cNvPr id="35" name="矩形 34"/>
          <p:cNvSpPr>
            <a:spLocks noChangeArrowheads="1"/>
          </p:cNvSpPr>
          <p:nvPr/>
        </p:nvSpPr>
        <p:spPr bwMode="auto">
          <a:xfrm>
            <a:off x="7643813" y="5429250"/>
            <a:ext cx="12144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US" altLang="zh-CN" sz="4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……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2" grpId="0"/>
      <p:bldP spid="33" grpId="0"/>
      <p:bldP spid="3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Box 28"/>
          <p:cNvSpPr txBox="1">
            <a:spLocks noChangeArrowheads="1"/>
          </p:cNvSpPr>
          <p:nvPr/>
        </p:nvSpPr>
        <p:spPr bwMode="auto">
          <a:xfrm>
            <a:off x="428625" y="632743"/>
            <a:ext cx="32623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方式二：画图</a:t>
            </a:r>
          </a:p>
        </p:txBody>
      </p:sp>
      <p:graphicFrame>
        <p:nvGraphicFramePr>
          <p:cNvPr id="36" name="表格 35"/>
          <p:cNvGraphicFramePr>
            <a:graphicFrameLocks noGrp="1"/>
          </p:cNvGraphicFramePr>
          <p:nvPr/>
        </p:nvGraphicFramePr>
        <p:xfrm>
          <a:off x="2643188" y="1993900"/>
          <a:ext cx="4143405" cy="39290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1915"/>
                <a:gridCol w="591915"/>
                <a:gridCol w="591915"/>
                <a:gridCol w="591915"/>
                <a:gridCol w="591915"/>
                <a:gridCol w="591915"/>
                <a:gridCol w="591915"/>
              </a:tblGrid>
              <a:tr h="561299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561299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561299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561299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561299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561299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561299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sp>
        <p:nvSpPr>
          <p:cNvPr id="27729" name="TextBox 36"/>
          <p:cNvSpPr txBox="1">
            <a:spLocks noChangeArrowheads="1"/>
          </p:cNvSpPr>
          <p:nvPr/>
        </p:nvSpPr>
        <p:spPr bwMode="auto">
          <a:xfrm>
            <a:off x="5772150" y="5851525"/>
            <a:ext cx="18002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时间</a:t>
            </a:r>
            <a:r>
              <a:rPr lang="en-US" altLang="zh-CN" sz="36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/</a:t>
            </a:r>
            <a:r>
              <a:rPr lang="zh-CN" altLang="en-US" sz="36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时</a:t>
            </a:r>
          </a:p>
        </p:txBody>
      </p:sp>
      <p:sp>
        <p:nvSpPr>
          <p:cNvPr id="27730" name="矩形 37"/>
          <p:cNvSpPr>
            <a:spLocks noChangeArrowheads="1"/>
          </p:cNvSpPr>
          <p:nvPr/>
        </p:nvSpPr>
        <p:spPr bwMode="auto">
          <a:xfrm>
            <a:off x="3000375" y="5854700"/>
            <a:ext cx="4175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1</a:t>
            </a:r>
            <a:endParaRPr lang="zh-CN" altLang="en-US" sz="3600" b="1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7731" name="矩形 38"/>
          <p:cNvSpPr>
            <a:spLocks noChangeArrowheads="1"/>
          </p:cNvSpPr>
          <p:nvPr/>
        </p:nvSpPr>
        <p:spPr bwMode="auto">
          <a:xfrm>
            <a:off x="3571875" y="5854700"/>
            <a:ext cx="4175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2</a:t>
            </a:r>
            <a:endParaRPr lang="zh-CN" altLang="en-US" sz="3600" b="1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7732" name="矩形 39"/>
          <p:cNvSpPr>
            <a:spLocks noChangeArrowheads="1"/>
          </p:cNvSpPr>
          <p:nvPr/>
        </p:nvSpPr>
        <p:spPr bwMode="auto">
          <a:xfrm>
            <a:off x="4194175" y="5854700"/>
            <a:ext cx="4175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3</a:t>
            </a:r>
            <a:endParaRPr lang="zh-CN" altLang="en-US" sz="3600" b="1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7733" name="矩形 40"/>
          <p:cNvSpPr>
            <a:spLocks noChangeArrowheads="1"/>
          </p:cNvSpPr>
          <p:nvPr/>
        </p:nvSpPr>
        <p:spPr bwMode="auto">
          <a:xfrm>
            <a:off x="4765675" y="5854700"/>
            <a:ext cx="4175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4</a:t>
            </a:r>
            <a:endParaRPr lang="zh-CN" altLang="en-US" sz="3600" b="1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7734" name="矩形 42"/>
          <p:cNvSpPr>
            <a:spLocks noChangeArrowheads="1"/>
          </p:cNvSpPr>
          <p:nvPr/>
        </p:nvSpPr>
        <p:spPr bwMode="auto">
          <a:xfrm>
            <a:off x="5357813" y="5854700"/>
            <a:ext cx="4175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5</a:t>
            </a:r>
            <a:endParaRPr lang="zh-CN" altLang="en-US" sz="3600" b="1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7735" name="矩形 44"/>
          <p:cNvSpPr>
            <a:spLocks noChangeArrowheads="1"/>
          </p:cNvSpPr>
          <p:nvPr/>
        </p:nvSpPr>
        <p:spPr bwMode="auto">
          <a:xfrm>
            <a:off x="1862138" y="2797175"/>
            <a:ext cx="804862" cy="347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ts val="4400"/>
              </a:lnSpc>
            </a:pPr>
            <a:r>
              <a:rPr lang="en-US" altLang="zh-CN" sz="32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500</a:t>
            </a:r>
          </a:p>
          <a:p>
            <a:pPr algn="r">
              <a:lnSpc>
                <a:spcPts val="4400"/>
              </a:lnSpc>
            </a:pPr>
            <a:r>
              <a:rPr lang="en-US" altLang="zh-CN" sz="32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400</a:t>
            </a:r>
          </a:p>
          <a:p>
            <a:pPr algn="r">
              <a:lnSpc>
                <a:spcPts val="4400"/>
              </a:lnSpc>
            </a:pPr>
            <a:r>
              <a:rPr lang="en-US" altLang="zh-CN" sz="32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300</a:t>
            </a:r>
          </a:p>
          <a:p>
            <a:pPr algn="r">
              <a:lnSpc>
                <a:spcPts val="4400"/>
              </a:lnSpc>
            </a:pPr>
            <a:r>
              <a:rPr lang="en-US" altLang="zh-CN" sz="32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200</a:t>
            </a:r>
          </a:p>
          <a:p>
            <a:pPr algn="r">
              <a:lnSpc>
                <a:spcPts val="4400"/>
              </a:lnSpc>
            </a:pPr>
            <a:r>
              <a:rPr lang="en-US" altLang="zh-CN" sz="32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100</a:t>
            </a:r>
          </a:p>
          <a:p>
            <a:pPr algn="r">
              <a:lnSpc>
                <a:spcPts val="4400"/>
              </a:lnSpc>
            </a:pPr>
            <a:r>
              <a:rPr lang="en-US" altLang="zh-CN" sz="32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0</a:t>
            </a:r>
            <a:endParaRPr lang="zh-CN" altLang="en-US" sz="3200" b="1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7736" name="TextBox 45"/>
          <p:cNvSpPr txBox="1">
            <a:spLocks noChangeArrowheads="1"/>
          </p:cNvSpPr>
          <p:nvPr/>
        </p:nvSpPr>
        <p:spPr bwMode="auto">
          <a:xfrm>
            <a:off x="1643063" y="1357313"/>
            <a:ext cx="22621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路程</a:t>
            </a:r>
            <a:r>
              <a:rPr lang="en-US" altLang="zh-CN" sz="36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/</a:t>
            </a:r>
            <a:r>
              <a:rPr lang="zh-CN" altLang="en-US" sz="36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千米</a:t>
            </a:r>
          </a:p>
        </p:txBody>
      </p:sp>
      <p:sp>
        <p:nvSpPr>
          <p:cNvPr id="47" name="椭圆 46"/>
          <p:cNvSpPr>
            <a:spLocks noChangeArrowheads="1"/>
          </p:cNvSpPr>
          <p:nvPr/>
        </p:nvSpPr>
        <p:spPr bwMode="auto">
          <a:xfrm>
            <a:off x="3175000" y="5297488"/>
            <a:ext cx="107950" cy="107950"/>
          </a:xfrm>
          <a:prstGeom prst="ellipse">
            <a:avLst/>
          </a:prstGeom>
          <a:solidFill>
            <a:schemeClr val="accent1"/>
          </a:solidFill>
          <a:ln w="12700" cap="sq" algn="ctr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zh-CN" altLang="en-US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8" name="椭圆 47"/>
          <p:cNvSpPr>
            <a:spLocks noChangeArrowheads="1"/>
          </p:cNvSpPr>
          <p:nvPr/>
        </p:nvSpPr>
        <p:spPr bwMode="auto">
          <a:xfrm>
            <a:off x="3775075" y="4733925"/>
            <a:ext cx="107950" cy="107950"/>
          </a:xfrm>
          <a:prstGeom prst="ellipse">
            <a:avLst/>
          </a:prstGeom>
          <a:solidFill>
            <a:schemeClr val="accent1"/>
          </a:solidFill>
          <a:ln w="12700" cap="sq" algn="ctr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zh-CN" altLang="en-US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9" name="椭圆 48"/>
          <p:cNvSpPr>
            <a:spLocks noChangeArrowheads="1"/>
          </p:cNvSpPr>
          <p:nvPr/>
        </p:nvSpPr>
        <p:spPr bwMode="auto">
          <a:xfrm>
            <a:off x="4352925" y="4178300"/>
            <a:ext cx="107950" cy="107950"/>
          </a:xfrm>
          <a:prstGeom prst="ellipse">
            <a:avLst/>
          </a:prstGeom>
          <a:solidFill>
            <a:schemeClr val="accent1"/>
          </a:solidFill>
          <a:ln w="12700" cap="sq" algn="ctr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zh-CN" altLang="en-US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0" name="椭圆 49"/>
          <p:cNvSpPr>
            <a:spLocks noChangeArrowheads="1"/>
          </p:cNvSpPr>
          <p:nvPr/>
        </p:nvSpPr>
        <p:spPr bwMode="auto">
          <a:xfrm>
            <a:off x="4953000" y="3614738"/>
            <a:ext cx="107950" cy="107950"/>
          </a:xfrm>
          <a:prstGeom prst="ellipse">
            <a:avLst/>
          </a:prstGeom>
          <a:solidFill>
            <a:schemeClr val="accent1"/>
          </a:solidFill>
          <a:ln w="12700" cap="sq" algn="ctr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zh-CN" altLang="en-US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1" name="椭圆 50"/>
          <p:cNvSpPr>
            <a:spLocks noChangeArrowheads="1"/>
          </p:cNvSpPr>
          <p:nvPr/>
        </p:nvSpPr>
        <p:spPr bwMode="auto">
          <a:xfrm>
            <a:off x="5551488" y="3055938"/>
            <a:ext cx="107950" cy="107950"/>
          </a:xfrm>
          <a:prstGeom prst="ellipse">
            <a:avLst/>
          </a:prstGeom>
          <a:solidFill>
            <a:schemeClr val="accent1"/>
          </a:solidFill>
          <a:ln w="12700" cap="sq" algn="ctr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zh-CN" altLang="en-US" b="1">
              <a:latin typeface="楷体_GB2312" pitchFamily="49" charset="-122"/>
              <a:ea typeface="楷体_GB2312" pitchFamily="49" charset="-122"/>
            </a:endParaRPr>
          </a:p>
        </p:txBody>
      </p:sp>
      <p:cxnSp>
        <p:nvCxnSpPr>
          <p:cNvPr id="54" name="直接连接符 53"/>
          <p:cNvCxnSpPr>
            <a:cxnSpLocks noChangeShapeType="1"/>
          </p:cNvCxnSpPr>
          <p:nvPr/>
        </p:nvCxnSpPr>
        <p:spPr bwMode="auto">
          <a:xfrm flipV="1">
            <a:off x="2663825" y="2051050"/>
            <a:ext cx="4071938" cy="3857625"/>
          </a:xfrm>
          <a:prstGeom prst="line">
            <a:avLst/>
          </a:prstGeom>
          <a:noFill/>
          <a:ln w="28575" cap="sq" algn="ctr">
            <a:solidFill>
              <a:srgbClr val="000000"/>
            </a:solidFill>
            <a:round/>
            <a:headEnd type="none" w="sm" len="sm"/>
            <a:tailEnd type="none" w="sm" len="sm"/>
          </a:ln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 animBg="1"/>
      <p:bldP spid="49" grpId="0" animBg="1"/>
      <p:bldP spid="50" grpId="0" animBg="1"/>
      <p:bldP spid="5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Box 26"/>
          <p:cNvSpPr txBox="1">
            <a:spLocks noChangeArrowheads="1"/>
          </p:cNvSpPr>
          <p:nvPr/>
        </p:nvSpPr>
        <p:spPr bwMode="auto">
          <a:xfrm>
            <a:off x="357188" y="785813"/>
            <a:ext cx="8358187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zh-CN" altLang="en-US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    一辆汽车在高速路上行驶，速度保持在</a:t>
            </a:r>
            <a:r>
              <a:rPr lang="en-US" altLang="zh-CN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100</a:t>
            </a:r>
            <a:r>
              <a:rPr lang="zh-CN" altLang="en-US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千米</a:t>
            </a:r>
            <a:r>
              <a:rPr lang="en-US" altLang="zh-CN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/</a:t>
            </a:r>
            <a:r>
              <a:rPr lang="zh-CN" altLang="en-US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时，说一说汽车行驶的路程随时间变化的情况，并用多种方式表示两个量之间的关系。</a:t>
            </a:r>
          </a:p>
        </p:txBody>
      </p:sp>
      <p:sp>
        <p:nvSpPr>
          <p:cNvPr id="28675" name="TextBox 28"/>
          <p:cNvSpPr txBox="1">
            <a:spLocks noChangeArrowheads="1"/>
          </p:cNvSpPr>
          <p:nvPr/>
        </p:nvSpPr>
        <p:spPr bwMode="auto">
          <a:xfrm>
            <a:off x="700088" y="3571875"/>
            <a:ext cx="48006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方式三：用式子表示</a:t>
            </a:r>
          </a:p>
        </p:txBody>
      </p:sp>
      <p:sp>
        <p:nvSpPr>
          <p:cNvPr id="10" name="矩形 9"/>
          <p:cNvSpPr/>
          <p:nvPr/>
        </p:nvSpPr>
        <p:spPr>
          <a:xfrm>
            <a:off x="285750" y="4357688"/>
            <a:ext cx="8501063" cy="16240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36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    如果用</a:t>
            </a:r>
            <a:r>
              <a:rPr lang="en-US" altLang="zh-CN" sz="36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t</a:t>
            </a:r>
            <a:r>
              <a:rPr lang="zh-CN" altLang="en-US" sz="36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表示汽车行驶的时间，</a:t>
            </a:r>
            <a:r>
              <a:rPr lang="en-US" altLang="zh-CN" sz="36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S</a:t>
            </a:r>
            <a:r>
              <a:rPr lang="zh-CN" altLang="en-US" sz="36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表示汽车行驶的路程，那么</a:t>
            </a:r>
            <a:r>
              <a:rPr lang="zh-CN" altLang="en-US" sz="3600" b="1" u="heavy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           </a:t>
            </a:r>
            <a:r>
              <a:rPr lang="zh-CN" altLang="en-US" sz="36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。</a:t>
            </a:r>
            <a:r>
              <a:rPr lang="zh-CN" altLang="en-US" sz="3600" b="1" u="heavy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 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195888" y="5292725"/>
            <a:ext cx="17335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S=100t</a:t>
            </a:r>
            <a:endParaRPr lang="zh-CN" altLang="en-US" sz="40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4"/>
          <p:cNvSpPr txBox="1">
            <a:spLocks noChangeArrowheads="1"/>
          </p:cNvSpPr>
          <p:nvPr/>
        </p:nvSpPr>
        <p:spPr bwMode="auto">
          <a:xfrm>
            <a:off x="357188" y="1357313"/>
            <a:ext cx="8429625" cy="2720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　　面积为</a:t>
            </a:r>
            <a:r>
              <a:rPr lang="en-US" altLang="zh-CN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24cm</a:t>
            </a:r>
            <a:r>
              <a:rPr lang="en-US" altLang="zh-CN" sz="4000" b="1" baseline="3000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的长方形的相邻两条边，它们的长度有什么变化关系，试着用不同方式表示它们之间的关系。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 noChangeArrowheads="1"/>
          </p:cNvSpPr>
          <p:nvPr/>
        </p:nvSpPr>
        <p:spPr bwMode="auto">
          <a:xfrm>
            <a:off x="142875" y="800695"/>
            <a:ext cx="8858250" cy="55086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anchor="ctr">
            <a:spAutoFit/>
          </a:bodyPr>
          <a:lstStyle/>
          <a:p>
            <a:pPr eaLnBrk="0" hangingPunct="0"/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Times New Roman" pitchFamily="18" charset="0"/>
              </a:rPr>
              <a:t>一、下面表格中的两个量是否成正比例或</a:t>
            </a:r>
            <a:r>
              <a:rPr lang="zh-CN" altLang="en-US" sz="3200" b="1" dirty="0" smtClean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Times New Roman" pitchFamily="18" charset="0"/>
              </a:rPr>
              <a:t>反比</a:t>
            </a:r>
            <a:endParaRPr lang="en-US" altLang="zh-CN" sz="3200" b="1" dirty="0" smtClean="0">
              <a:solidFill>
                <a:srgbClr val="000000"/>
              </a:solidFill>
              <a:latin typeface="楷体_GB2312" pitchFamily="49" charset="-122"/>
              <a:ea typeface="楷体_GB2312" pitchFamily="49" charset="-122"/>
              <a:cs typeface="Times New Roman" pitchFamily="18" charset="0"/>
            </a:endParaRPr>
          </a:p>
          <a:p>
            <a:pPr eaLnBrk="0" hangingPunct="0"/>
            <a:r>
              <a:rPr lang="zh-CN" altLang="en-US" sz="3200" b="1" dirty="0" smtClean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Times New Roman" pitchFamily="18" charset="0"/>
              </a:rPr>
              <a:t>例</a:t>
            </a: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Times New Roman" pitchFamily="18" charset="0"/>
              </a:rPr>
              <a:t>？为什么？</a:t>
            </a:r>
            <a:endParaRPr lang="en-US" altLang="zh-CN" sz="32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  <a:cs typeface="Times New Roman" pitchFamily="18" charset="0"/>
            </a:endParaRPr>
          </a:p>
          <a:p>
            <a:pPr eaLnBrk="0" hangingPunct="0"/>
            <a:endParaRPr lang="zh-CN" altLang="en-US" sz="32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  <a:cs typeface="Times New Roman" pitchFamily="18" charset="0"/>
            </a:endParaRPr>
          </a:p>
          <a:p>
            <a:pPr eaLnBrk="0" hangingPunct="0"/>
            <a:r>
              <a:rPr lang="en-US" altLang="zh-CN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Times New Roman" pitchFamily="18" charset="0"/>
              </a:rPr>
              <a:t>1</a:t>
            </a: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Times New Roman" pitchFamily="18" charset="0"/>
              </a:rPr>
              <a:t>）输液时一小瓶葡萄糖均匀滴落时，每份滴与所需时间的关系如下</a:t>
            </a:r>
            <a:r>
              <a:rPr lang="en-US" altLang="zh-CN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Times New Roman" pitchFamily="18" charset="0"/>
              </a:rPr>
              <a:t>:</a:t>
            </a:r>
          </a:p>
          <a:p>
            <a:pPr eaLnBrk="0" hangingPunct="0"/>
            <a:endParaRPr lang="en-US" altLang="zh-CN" sz="32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  <a:cs typeface="Times New Roman" pitchFamily="18" charset="0"/>
            </a:endParaRPr>
          </a:p>
          <a:p>
            <a:pPr eaLnBrk="0" hangingPunct="0"/>
            <a:endParaRPr lang="zh-CN" altLang="en-US" sz="32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  <a:cs typeface="Times New Roman" pitchFamily="18" charset="0"/>
            </a:endParaRPr>
          </a:p>
          <a:p>
            <a:pPr eaLnBrk="0" hangingPunct="0"/>
            <a:endParaRPr lang="en-US" altLang="zh-CN" sz="32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  <a:cs typeface="Times New Roman" pitchFamily="18" charset="0"/>
            </a:endParaRPr>
          </a:p>
          <a:p>
            <a:pPr eaLnBrk="0" hangingPunct="0"/>
            <a:r>
              <a:rPr lang="en-US" altLang="zh-CN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Times New Roman" pitchFamily="18" charset="0"/>
              </a:rPr>
              <a:t>2</a:t>
            </a: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Times New Roman" pitchFamily="18" charset="0"/>
              </a:rPr>
              <a:t>）小明的身高与体重的关系如下</a:t>
            </a:r>
            <a:r>
              <a:rPr lang="en-US" altLang="zh-CN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Times New Roman" pitchFamily="18" charset="0"/>
              </a:rPr>
              <a:t>:</a:t>
            </a:r>
          </a:p>
          <a:p>
            <a:pPr eaLnBrk="0" hangingPunct="0"/>
            <a:endParaRPr lang="en-US" altLang="zh-CN" sz="32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  <a:cs typeface="Times New Roman" pitchFamily="18" charset="0"/>
            </a:endParaRPr>
          </a:p>
          <a:p>
            <a:pPr eaLnBrk="0" hangingPunct="0"/>
            <a:endParaRPr lang="zh-CN" altLang="en-US" sz="32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  <a:cs typeface="Times New Roman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1071563" y="3461752"/>
          <a:ext cx="7072363" cy="975360"/>
        </p:xfrm>
        <a:graphic>
          <a:graphicData uri="http://schemas.openxmlformats.org/drawingml/2006/table">
            <a:tbl>
              <a:tblPr/>
              <a:tblGrid>
                <a:gridCol w="2143140"/>
                <a:gridCol w="1000132"/>
                <a:gridCol w="857256"/>
                <a:gridCol w="928694"/>
                <a:gridCol w="928694"/>
                <a:gridCol w="1214447"/>
              </a:tblGrid>
              <a:tr h="2857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800" b="1" kern="100" dirty="0"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每分滴数</a:t>
                      </a:r>
                      <a:r>
                        <a:rPr lang="en-US" sz="2800" b="1" kern="100" dirty="0"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/</a:t>
                      </a:r>
                      <a:r>
                        <a:rPr lang="zh-CN" sz="2800" b="1" kern="100" dirty="0"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滴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kern="100" dirty="0"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60</a:t>
                      </a:r>
                      <a:endParaRPr lang="zh-CN" sz="3200" b="1" kern="100" dirty="0"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kern="100" dirty="0"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50</a:t>
                      </a:r>
                      <a:endParaRPr lang="zh-CN" sz="3200" b="1" kern="100" dirty="0"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kern="100" dirty="0"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40</a:t>
                      </a:r>
                      <a:endParaRPr lang="zh-CN" sz="3200" b="1" kern="100" dirty="0"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kern="100"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30</a:t>
                      </a:r>
                      <a:endParaRPr lang="zh-CN" sz="3200" b="1" kern="100"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3200" b="1" kern="100"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……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800" b="1" kern="100" dirty="0"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时间</a:t>
                      </a:r>
                      <a:r>
                        <a:rPr lang="en-US" sz="2800" b="1" kern="100" dirty="0"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/</a:t>
                      </a:r>
                      <a:r>
                        <a:rPr lang="zh-CN" sz="2800" b="1" kern="100" dirty="0"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分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kern="100" dirty="0"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20</a:t>
                      </a:r>
                      <a:endParaRPr lang="zh-CN" sz="3200" b="1" kern="100" dirty="0"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kern="100" dirty="0"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24</a:t>
                      </a:r>
                      <a:endParaRPr lang="zh-CN" sz="3200" b="1" kern="100" dirty="0"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kern="100" dirty="0"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30</a:t>
                      </a:r>
                      <a:endParaRPr lang="zh-CN" sz="3200" b="1" kern="100" dirty="0"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kern="100" dirty="0"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40</a:t>
                      </a:r>
                      <a:endParaRPr lang="zh-CN" sz="3200" b="1" kern="100" dirty="0"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3200" b="1" kern="100" dirty="0"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……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1071563" y="5309188"/>
          <a:ext cx="7215237" cy="1000132"/>
        </p:xfrm>
        <a:graphic>
          <a:graphicData uri="http://schemas.openxmlformats.org/drawingml/2006/table">
            <a:tbl>
              <a:tblPr/>
              <a:tblGrid>
                <a:gridCol w="2000264"/>
                <a:gridCol w="1000132"/>
                <a:gridCol w="1000132"/>
                <a:gridCol w="1000132"/>
                <a:gridCol w="1071570"/>
                <a:gridCol w="1143007"/>
              </a:tblGrid>
              <a:tr h="5000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800" b="1" kern="100" dirty="0"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身高</a:t>
                      </a:r>
                      <a:r>
                        <a:rPr lang="en-US" sz="2800" b="1" kern="100" dirty="0"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/</a:t>
                      </a:r>
                      <a:r>
                        <a:rPr lang="zh-CN" sz="2800" b="1" kern="100" dirty="0"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厘米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kern="100" dirty="0"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100</a:t>
                      </a:r>
                      <a:endParaRPr lang="zh-CN" sz="3200" b="1" kern="100" dirty="0"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kern="100" dirty="0"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110</a:t>
                      </a:r>
                      <a:endParaRPr lang="zh-CN" sz="3200" b="1" kern="100" dirty="0"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kern="100" dirty="0"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120</a:t>
                      </a:r>
                      <a:endParaRPr lang="zh-CN" sz="3200" b="1" kern="100" dirty="0"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kern="100" dirty="0"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130</a:t>
                      </a:r>
                      <a:endParaRPr lang="zh-CN" sz="3200" b="1" kern="100" dirty="0"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800" b="1" kern="100" dirty="0"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……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800" b="1" kern="100" dirty="0"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体重</a:t>
                      </a:r>
                      <a:r>
                        <a:rPr lang="en-US" sz="2800" b="1" kern="100" dirty="0"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/</a:t>
                      </a:r>
                      <a:r>
                        <a:rPr lang="zh-CN" sz="2800" b="1" kern="100" dirty="0"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千克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kern="100" dirty="0"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40</a:t>
                      </a:r>
                      <a:endParaRPr lang="zh-CN" sz="3200" b="1" kern="100" dirty="0"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kern="100" dirty="0"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42</a:t>
                      </a:r>
                      <a:endParaRPr lang="zh-CN" sz="3200" b="1" kern="100" dirty="0"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kern="100" dirty="0"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43</a:t>
                      </a:r>
                      <a:endParaRPr lang="zh-CN" sz="3200" b="1" kern="100" dirty="0"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kern="100" dirty="0"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45</a:t>
                      </a:r>
                      <a:endParaRPr lang="zh-CN" sz="3200" b="1" kern="100" dirty="0"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800" b="1" kern="100" dirty="0"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……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1908175" y="2947988"/>
            <a:ext cx="518477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六年级</a:t>
            </a:r>
            <a:r>
              <a:rPr lang="en-US" altLang="zh-CN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  </a:t>
            </a:r>
            <a:r>
              <a:rPr lang="zh-CN" altLang="en-US" sz="4400" b="0" dirty="0" smtClean="0">
                <a:latin typeface="华文新魏" pitchFamily="2" charset="-122"/>
                <a:ea typeface="华文新魏" pitchFamily="2" charset="-122"/>
                <a:cs typeface="方正大标宋简体"/>
              </a:rPr>
              <a:t>数</a:t>
            </a:r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学 </a:t>
            </a:r>
            <a:r>
              <a:rPr lang="zh-CN" altLang="en-US" sz="4400" b="0" dirty="0" smtClean="0">
                <a:latin typeface="华文新魏" pitchFamily="2" charset="-122"/>
                <a:ea typeface="华文新魏" pitchFamily="2" charset="-122"/>
                <a:cs typeface="方正大标宋简体"/>
              </a:rPr>
              <a:t>下</a:t>
            </a:r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册</a:t>
            </a:r>
          </a:p>
        </p:txBody>
      </p:sp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3348038" y="1844675"/>
            <a:ext cx="2286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5400">
                <a:latin typeface="华文新魏" pitchFamily="2" charset="-122"/>
                <a:ea typeface="华文新魏" pitchFamily="2" charset="-122"/>
              </a:rPr>
              <a:t>冀教版</a:t>
            </a:r>
          </a:p>
        </p:txBody>
      </p:sp>
      <p:cxnSp>
        <p:nvCxnSpPr>
          <p:cNvPr id="9" name="直线连接符 8"/>
          <p:cNvCxnSpPr/>
          <p:nvPr/>
        </p:nvCxnSpPr>
        <p:spPr>
          <a:xfrm>
            <a:off x="1511300" y="2852738"/>
            <a:ext cx="6121400" cy="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"/>
          <p:cNvSpPr>
            <a:spLocks noChangeArrowheads="1"/>
          </p:cNvSpPr>
          <p:nvPr/>
        </p:nvSpPr>
        <p:spPr bwMode="auto">
          <a:xfrm>
            <a:off x="142875" y="1798885"/>
            <a:ext cx="8858250" cy="206216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anchor="ctr">
            <a:spAutoFit/>
          </a:bodyPr>
          <a:lstStyle/>
          <a:p>
            <a:pPr eaLnBrk="0" hangingPunct="0"/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Times New Roman" pitchFamily="18" charset="0"/>
              </a:rPr>
              <a:t>一、下面表格中的两个量是否成正比例或</a:t>
            </a:r>
            <a:r>
              <a:rPr lang="zh-CN" altLang="en-US" sz="3200" b="1" dirty="0" smtClean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Times New Roman" pitchFamily="18" charset="0"/>
              </a:rPr>
              <a:t>反比</a:t>
            </a:r>
            <a:endParaRPr lang="en-US" altLang="zh-CN" sz="3200" b="1" dirty="0" smtClean="0">
              <a:solidFill>
                <a:srgbClr val="000000"/>
              </a:solidFill>
              <a:latin typeface="楷体_GB2312" pitchFamily="49" charset="-122"/>
              <a:ea typeface="楷体_GB2312" pitchFamily="49" charset="-122"/>
              <a:cs typeface="Times New Roman" pitchFamily="18" charset="0"/>
            </a:endParaRPr>
          </a:p>
          <a:p>
            <a:pPr eaLnBrk="0" hangingPunct="0"/>
            <a:r>
              <a:rPr lang="zh-CN" altLang="en-US" sz="3200" b="1" dirty="0" smtClean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Times New Roman" pitchFamily="18" charset="0"/>
              </a:rPr>
              <a:t>例</a:t>
            </a: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Times New Roman" pitchFamily="18" charset="0"/>
              </a:rPr>
              <a:t>？为什么？</a:t>
            </a:r>
            <a:endParaRPr lang="en-US" altLang="zh-CN" sz="32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  <a:cs typeface="Times New Roman" pitchFamily="18" charset="0"/>
            </a:endParaRPr>
          </a:p>
          <a:p>
            <a:pPr eaLnBrk="0" hangingPunct="0"/>
            <a:endParaRPr lang="zh-CN" altLang="en-US" sz="32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  <a:cs typeface="Times New Roman" pitchFamily="18" charset="0"/>
            </a:endParaRPr>
          </a:p>
          <a:p>
            <a:pPr eaLnBrk="0" hangingPunct="0"/>
            <a:r>
              <a:rPr lang="en-US" altLang="zh-CN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Times New Roman" pitchFamily="18" charset="0"/>
              </a:rPr>
              <a:t>3</a:t>
            </a: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Times New Roman" pitchFamily="18" charset="0"/>
              </a:rPr>
              <a:t>）体积一定，圆柱体的底面积和高的关系如下</a:t>
            </a:r>
            <a:r>
              <a:rPr lang="en-US" altLang="zh-CN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Times New Roman" pitchFamily="18" charset="0"/>
              </a:rPr>
              <a:t>:</a:t>
            </a:r>
            <a:endParaRPr lang="zh-CN" altLang="en-US" sz="32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  <a:cs typeface="Times New Roman" pitchFamily="18" charset="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7602983"/>
              </p:ext>
            </p:extLst>
          </p:nvPr>
        </p:nvGraphicFramePr>
        <p:xfrm>
          <a:off x="214313" y="4173107"/>
          <a:ext cx="8643996" cy="1848181"/>
        </p:xfrm>
        <a:graphic>
          <a:graphicData uri="http://schemas.openxmlformats.org/drawingml/2006/table">
            <a:tbl>
              <a:tblPr/>
              <a:tblGrid>
                <a:gridCol w="2241796"/>
                <a:gridCol w="972913"/>
                <a:gridCol w="1071570"/>
                <a:gridCol w="1071570"/>
                <a:gridCol w="1071570"/>
                <a:gridCol w="1143008"/>
                <a:gridCol w="1071569"/>
              </a:tblGrid>
              <a:tr h="10001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3200" b="1" kern="100" dirty="0"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底面积</a:t>
                      </a:r>
                      <a:r>
                        <a:rPr lang="en-US" sz="3200" b="1" kern="100" dirty="0"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/</a:t>
                      </a:r>
                      <a:r>
                        <a:rPr lang="zh-CN" sz="3200" b="1" kern="100" dirty="0"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米</a:t>
                      </a:r>
                      <a:r>
                        <a:rPr lang="en-US" sz="3200" b="1" kern="100" baseline="30000" dirty="0"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2</a:t>
                      </a:r>
                      <a:endParaRPr lang="zh-CN" sz="3200" b="1" kern="100" baseline="30000" dirty="0"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kern="100" dirty="0"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300</a:t>
                      </a:r>
                      <a:endParaRPr lang="zh-CN" sz="3200" b="1" kern="100" dirty="0"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kern="100" dirty="0"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200</a:t>
                      </a:r>
                      <a:endParaRPr lang="zh-CN" sz="3200" b="1" kern="100" dirty="0"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kern="100" dirty="0"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150</a:t>
                      </a:r>
                      <a:endParaRPr lang="zh-CN" sz="3200" b="1" kern="100" dirty="0"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kern="100"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120</a:t>
                      </a:r>
                      <a:endParaRPr lang="zh-CN" sz="3200" b="1" kern="100"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kern="100"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100</a:t>
                      </a:r>
                      <a:endParaRPr lang="zh-CN" sz="3200" b="1" kern="100"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3200" b="1" kern="100"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……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80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3200" b="1" kern="100" dirty="0"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高</a:t>
                      </a:r>
                      <a:r>
                        <a:rPr lang="en-US" sz="3200" b="1" kern="100" dirty="0"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/</a:t>
                      </a:r>
                      <a:r>
                        <a:rPr lang="zh-CN" sz="3200" b="1" kern="100" dirty="0"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分米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kern="100" dirty="0"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2</a:t>
                      </a:r>
                      <a:endParaRPr lang="zh-CN" sz="3200" b="1" kern="100" dirty="0"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kern="100" dirty="0"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3</a:t>
                      </a:r>
                      <a:endParaRPr lang="zh-CN" sz="3200" b="1" kern="100" dirty="0"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kern="100" dirty="0"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4</a:t>
                      </a:r>
                      <a:endParaRPr lang="zh-CN" sz="3200" b="1" kern="100" dirty="0"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kern="100" dirty="0"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5</a:t>
                      </a:r>
                      <a:endParaRPr lang="zh-CN" sz="3200" b="1" kern="100" dirty="0"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kern="100" dirty="0"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6</a:t>
                      </a:r>
                      <a:endParaRPr lang="zh-CN" sz="3200" b="1" kern="100" dirty="0"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3200" b="1" kern="100" dirty="0"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……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同侧圆角矩形 3"/>
          <p:cNvSpPr/>
          <p:nvPr/>
        </p:nvSpPr>
        <p:spPr>
          <a:xfrm>
            <a:off x="467546" y="836712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7544" y="1479030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"/>
          <p:cNvSpPr>
            <a:spLocks noChangeArrowheads="1"/>
          </p:cNvSpPr>
          <p:nvPr/>
        </p:nvSpPr>
        <p:spPr bwMode="auto">
          <a:xfrm>
            <a:off x="428625" y="642938"/>
            <a:ext cx="8715375" cy="528161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anchor="ctr">
            <a:spAutoFit/>
          </a:bodyPr>
          <a:lstStyle/>
          <a:p>
            <a:pPr eaLnBrk="0" hangingPunct="0"/>
            <a:r>
              <a:rPr lang="zh-CN" altLang="en-US" sz="36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Times New Roman" pitchFamily="18" charset="0"/>
              </a:rPr>
              <a:t>二、判断下面每题中的两个量是否成正比例或反比例。</a:t>
            </a:r>
            <a:endParaRPr lang="en-US" altLang="zh-CN" sz="3600" b="1">
              <a:solidFill>
                <a:srgbClr val="000000"/>
              </a:solidFill>
              <a:latin typeface="楷体_GB2312" pitchFamily="49" charset="-122"/>
              <a:ea typeface="楷体_GB2312" pitchFamily="49" charset="-122"/>
              <a:cs typeface="Times New Roman" pitchFamily="18" charset="0"/>
            </a:endParaRPr>
          </a:p>
          <a:p>
            <a:pPr eaLnBrk="0" hangingPunct="0"/>
            <a:endParaRPr lang="zh-CN" altLang="en-US" sz="3600" b="1">
              <a:solidFill>
                <a:srgbClr val="000000"/>
              </a:solidFill>
              <a:latin typeface="楷体_GB2312" pitchFamily="49" charset="-122"/>
              <a:ea typeface="楷体_GB2312" pitchFamily="49" charset="-122"/>
              <a:cs typeface="Times New Roman" pitchFamily="18" charset="0"/>
            </a:endParaRPr>
          </a:p>
          <a:p>
            <a:pPr eaLnBrk="0" hangingPunct="0">
              <a:lnSpc>
                <a:spcPts val="5500"/>
              </a:lnSpc>
            </a:pPr>
            <a:r>
              <a:rPr lang="en-US" altLang="zh-CN" sz="36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Times New Roman" pitchFamily="18" charset="0"/>
              </a:rPr>
              <a:t>1</a:t>
            </a:r>
            <a:r>
              <a:rPr lang="zh-CN" altLang="en-US" sz="36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Times New Roman" pitchFamily="18" charset="0"/>
              </a:rPr>
              <a:t>）出油率一定，香油质量与芝麻的质量。</a:t>
            </a:r>
          </a:p>
          <a:p>
            <a:pPr eaLnBrk="0" hangingPunct="0">
              <a:lnSpc>
                <a:spcPts val="5500"/>
              </a:lnSpc>
            </a:pPr>
            <a:r>
              <a:rPr lang="en-US" altLang="zh-CN" sz="36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Times New Roman" pitchFamily="18" charset="0"/>
              </a:rPr>
              <a:t>2</a:t>
            </a:r>
            <a:r>
              <a:rPr lang="zh-CN" altLang="en-US" sz="36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Times New Roman" pitchFamily="18" charset="0"/>
              </a:rPr>
              <a:t>）一捆</a:t>
            </a:r>
            <a:r>
              <a:rPr lang="en-US" altLang="zh-CN" sz="36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Times New Roman" pitchFamily="18" charset="0"/>
              </a:rPr>
              <a:t>100</a:t>
            </a:r>
            <a:r>
              <a:rPr lang="zh-CN" altLang="en-US" sz="36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Times New Roman" pitchFamily="18" charset="0"/>
              </a:rPr>
              <a:t>米长的电线，用去的长度与剩下的茶馆难度</a:t>
            </a:r>
          </a:p>
          <a:p>
            <a:pPr eaLnBrk="0" hangingPunct="0">
              <a:lnSpc>
                <a:spcPts val="5500"/>
              </a:lnSpc>
            </a:pPr>
            <a:r>
              <a:rPr lang="en-US" altLang="zh-CN" sz="36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Times New Roman" pitchFamily="18" charset="0"/>
              </a:rPr>
              <a:t>3</a:t>
            </a:r>
            <a:r>
              <a:rPr lang="zh-CN" altLang="en-US" sz="36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Times New Roman" pitchFamily="18" charset="0"/>
              </a:rPr>
              <a:t>）三角形的面积一定，它的底面积和高。</a:t>
            </a:r>
          </a:p>
          <a:p>
            <a:pPr eaLnBrk="0" hangingPunct="0">
              <a:lnSpc>
                <a:spcPts val="5500"/>
              </a:lnSpc>
            </a:pPr>
            <a:r>
              <a:rPr lang="en-US" altLang="zh-CN" sz="36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Times New Roman" pitchFamily="18" charset="0"/>
              </a:rPr>
              <a:t>4</a:t>
            </a:r>
            <a:r>
              <a:rPr lang="zh-CN" altLang="en-US" sz="36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Times New Roman" pitchFamily="18" charset="0"/>
              </a:rPr>
              <a:t>）一个数与它的面积。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2071688" y="1214438"/>
          <a:ext cx="4572030" cy="1143008"/>
        </p:xfrm>
        <a:graphic>
          <a:graphicData uri="http://schemas.openxmlformats.org/drawingml/2006/table">
            <a:tbl>
              <a:tblPr/>
              <a:tblGrid>
                <a:gridCol w="1785949"/>
                <a:gridCol w="571504"/>
                <a:gridCol w="571504"/>
                <a:gridCol w="571504"/>
                <a:gridCol w="571504"/>
                <a:gridCol w="500065"/>
              </a:tblGrid>
              <a:tr h="5715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800" b="1" kern="100" dirty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时间</a:t>
                      </a:r>
                      <a:r>
                        <a:rPr lang="en-US" sz="2800" b="1" kern="100" dirty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/</a:t>
                      </a:r>
                      <a:r>
                        <a:rPr lang="zh-CN" sz="2800" b="1" kern="100" dirty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分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kern="10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1</a:t>
                      </a:r>
                      <a:endParaRPr lang="zh-CN" sz="2800" b="1" kern="100">
                        <a:solidFill>
                          <a:srgbClr val="000000"/>
                        </a:solidFill>
                        <a:latin typeface="楷体_GB2312" pitchFamily="49" charset="-122"/>
                        <a:ea typeface="楷体_GB2312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kern="10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2</a:t>
                      </a:r>
                      <a:endParaRPr lang="zh-CN" sz="2800" b="1" kern="100">
                        <a:solidFill>
                          <a:srgbClr val="000000"/>
                        </a:solidFill>
                        <a:latin typeface="楷体_GB2312" pitchFamily="49" charset="-122"/>
                        <a:ea typeface="楷体_GB2312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kern="10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3</a:t>
                      </a:r>
                      <a:endParaRPr lang="zh-CN" sz="2800" b="1" kern="100">
                        <a:solidFill>
                          <a:srgbClr val="000000"/>
                        </a:solidFill>
                        <a:latin typeface="楷体_GB2312" pitchFamily="49" charset="-122"/>
                        <a:ea typeface="楷体_GB2312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kern="10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4</a:t>
                      </a:r>
                      <a:endParaRPr lang="zh-CN" sz="2800" b="1" kern="100">
                        <a:solidFill>
                          <a:srgbClr val="000000"/>
                        </a:solidFill>
                        <a:latin typeface="楷体_GB2312" pitchFamily="49" charset="-122"/>
                        <a:ea typeface="楷体_GB2312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kern="10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5</a:t>
                      </a:r>
                      <a:endParaRPr lang="zh-CN" sz="2800" b="1" kern="100">
                        <a:solidFill>
                          <a:srgbClr val="000000"/>
                        </a:solidFill>
                        <a:latin typeface="楷体_GB2312" pitchFamily="49" charset="-122"/>
                        <a:ea typeface="楷体_GB2312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5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800" b="1" kern="100" dirty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路程</a:t>
                      </a:r>
                      <a:r>
                        <a:rPr lang="en-US" sz="2800" b="1" kern="100" dirty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/</a:t>
                      </a:r>
                      <a:r>
                        <a:rPr lang="zh-CN" sz="2800" b="1" kern="100" dirty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千米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kern="100" dirty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7</a:t>
                      </a:r>
                      <a:endParaRPr lang="zh-CN" sz="2800" b="1" kern="100" dirty="0">
                        <a:solidFill>
                          <a:srgbClr val="000000"/>
                        </a:solidFill>
                        <a:latin typeface="楷体_GB2312" pitchFamily="49" charset="-122"/>
                        <a:ea typeface="楷体_GB2312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kern="100" dirty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14</a:t>
                      </a:r>
                      <a:endParaRPr lang="zh-CN" sz="2800" b="1" kern="100" dirty="0">
                        <a:solidFill>
                          <a:srgbClr val="000000"/>
                        </a:solidFill>
                        <a:latin typeface="楷体_GB2312" pitchFamily="49" charset="-122"/>
                        <a:ea typeface="楷体_GB2312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kern="100" dirty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21</a:t>
                      </a:r>
                      <a:endParaRPr lang="zh-CN" sz="2800" b="1" kern="100" dirty="0">
                        <a:solidFill>
                          <a:srgbClr val="000000"/>
                        </a:solidFill>
                        <a:latin typeface="楷体_GB2312" pitchFamily="49" charset="-122"/>
                        <a:ea typeface="楷体_GB2312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kern="100" dirty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28</a:t>
                      </a:r>
                      <a:endParaRPr lang="zh-CN" sz="2800" b="1" kern="100" dirty="0">
                        <a:solidFill>
                          <a:srgbClr val="000000"/>
                        </a:solidFill>
                        <a:latin typeface="楷体_GB2312" pitchFamily="49" charset="-122"/>
                        <a:ea typeface="楷体_GB2312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kern="100" dirty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Times New Roman"/>
                        </a:rPr>
                        <a:t>35</a:t>
                      </a:r>
                      <a:endParaRPr lang="zh-CN" sz="2800" b="1" kern="100" dirty="0">
                        <a:solidFill>
                          <a:srgbClr val="000000"/>
                        </a:solidFill>
                        <a:latin typeface="楷体_GB2312" pitchFamily="49" charset="-122"/>
                        <a:ea typeface="楷体_GB2312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3817" name="Rectangle 1"/>
          <p:cNvSpPr>
            <a:spLocks noChangeArrowheads="1"/>
          </p:cNvSpPr>
          <p:nvPr/>
        </p:nvSpPr>
        <p:spPr bwMode="auto">
          <a:xfrm>
            <a:off x="0" y="670619"/>
            <a:ext cx="9144000" cy="30464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anchor="ctr">
            <a:spAutoFit/>
          </a:bodyPr>
          <a:lstStyle/>
          <a:p>
            <a:pPr indent="304800" eaLnBrk="0" hangingPunct="0"/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Times New Roman" pitchFamily="18" charset="0"/>
              </a:rPr>
              <a:t>四、磁悬浮列车匀速行驶时，路程与时间的关系如下：</a:t>
            </a:r>
            <a:endParaRPr lang="en-US" altLang="zh-CN" sz="32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  <a:cs typeface="Times New Roman" pitchFamily="18" charset="0"/>
            </a:endParaRPr>
          </a:p>
          <a:p>
            <a:pPr indent="304800" eaLnBrk="0" hangingPunct="0"/>
            <a:endParaRPr lang="en-US" altLang="zh-CN" sz="32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  <a:cs typeface="Times New Roman" pitchFamily="18" charset="0"/>
            </a:endParaRPr>
          </a:p>
          <a:p>
            <a:pPr indent="304800" eaLnBrk="0" hangingPunct="0"/>
            <a:endParaRPr lang="zh-CN" altLang="en-US" sz="32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  <a:cs typeface="Times New Roman" pitchFamily="18" charset="0"/>
            </a:endParaRPr>
          </a:p>
          <a:p>
            <a:pPr indent="304800" eaLnBrk="0" hangingPunct="0"/>
            <a:r>
              <a:rPr lang="en-US" altLang="zh-CN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Times New Roman" pitchFamily="18" charset="0"/>
              </a:rPr>
              <a:t>1</a:t>
            </a: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Times New Roman" pitchFamily="18" charset="0"/>
              </a:rPr>
              <a:t>）图中的点</a:t>
            </a:r>
            <a:r>
              <a:rPr lang="en-US" altLang="zh-CN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Times New Roman" pitchFamily="18" charset="0"/>
              </a:rPr>
              <a:t>A</a:t>
            </a: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Times New Roman" pitchFamily="18" charset="0"/>
              </a:rPr>
              <a:t>表示时间为</a:t>
            </a:r>
            <a:r>
              <a:rPr lang="en-US" altLang="zh-CN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Times New Roman" pitchFamily="18" charset="0"/>
              </a:rPr>
              <a:t>1</a:t>
            </a: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Times New Roman" pitchFamily="18" charset="0"/>
              </a:rPr>
              <a:t>分时，磁悬浮列车驶过的路程为</a:t>
            </a:r>
            <a:r>
              <a:rPr lang="en-US" altLang="zh-CN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Times New Roman" pitchFamily="18" charset="0"/>
              </a:rPr>
              <a:t>7</a:t>
            </a: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Times New Roman" pitchFamily="18" charset="0"/>
              </a:rPr>
              <a:t>千米。请试着描出其它各点。</a:t>
            </a:r>
          </a:p>
        </p:txBody>
      </p:sp>
      <p:pic>
        <p:nvPicPr>
          <p:cNvPr id="33818" name="图片 24" descr="图片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3714750"/>
            <a:ext cx="4286250" cy="267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19" name="矩形 25"/>
          <p:cNvSpPr>
            <a:spLocks noChangeArrowheads="1"/>
          </p:cNvSpPr>
          <p:nvPr/>
        </p:nvSpPr>
        <p:spPr bwMode="auto">
          <a:xfrm>
            <a:off x="4572000" y="3786188"/>
            <a:ext cx="4572000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ts val="4400"/>
              </a:lnSpc>
            </a:pPr>
            <a:r>
              <a:rPr lang="en-US" altLang="zh-CN" sz="32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Times New Roman" pitchFamily="18" charset="0"/>
              </a:rPr>
              <a:t>2</a:t>
            </a:r>
            <a:r>
              <a:rPr lang="zh-CN" altLang="en-US" sz="32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Times New Roman" pitchFamily="18" charset="0"/>
              </a:rPr>
              <a:t>）连接各点，他们在一条直线上行驶吗？</a:t>
            </a:r>
          </a:p>
          <a:p>
            <a:pPr eaLnBrk="0" hangingPunct="0">
              <a:lnSpc>
                <a:spcPts val="4400"/>
              </a:lnSpc>
            </a:pPr>
            <a:r>
              <a:rPr lang="en-US" altLang="zh-CN" sz="32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Times New Roman" pitchFamily="18" charset="0"/>
              </a:rPr>
              <a:t>3</a:t>
            </a:r>
            <a:r>
              <a:rPr lang="zh-CN" altLang="en-US" sz="32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Times New Roman" pitchFamily="18" charset="0"/>
              </a:rPr>
              <a:t>）列车运行</a:t>
            </a:r>
            <a:r>
              <a:rPr lang="en-US" altLang="zh-CN" sz="32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Times New Roman" pitchFamily="18" charset="0"/>
              </a:rPr>
              <a:t>2</a:t>
            </a:r>
            <a:r>
              <a:rPr lang="zh-CN" altLang="en-US" sz="32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Times New Roman" pitchFamily="18" charset="0"/>
              </a:rPr>
              <a:t>分半时，行驶的路程是多少？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同侧圆角矩形 2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课堂小结</a:t>
            </a:r>
          </a:p>
        </p:txBody>
      </p:sp>
      <p:cxnSp>
        <p:nvCxnSpPr>
          <p:cNvPr id="5" name="直线连接符 21"/>
          <p:cNvCxnSpPr/>
          <p:nvPr/>
        </p:nvCxnSpPr>
        <p:spPr>
          <a:xfrm flipV="1">
            <a:off x="468313" y="1340966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7891" name="Picture 2" descr="F:\七彩课堂插图板式封面\排版用图标、页眉页脚\标题图（终-排版用）共29个\概括主题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5" y="4652963"/>
            <a:ext cx="2030413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WordArt 7"/>
          <p:cNvSpPr>
            <a:spLocks noChangeArrowheads="1" noChangeShapeType="1" noTextEdit="1"/>
          </p:cNvSpPr>
          <p:nvPr/>
        </p:nvSpPr>
        <p:spPr bwMode="auto">
          <a:xfrm>
            <a:off x="1835150" y="2420938"/>
            <a:ext cx="4679950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solidFill>
                    <a:srgbClr val="6600CC"/>
                  </a:solidFill>
                  <a:round/>
                  <a:headEnd/>
                  <a:tailEnd/>
                </a:ln>
                <a:solidFill>
                  <a:srgbClr val="6600CC"/>
                </a:solidFill>
                <a:latin typeface="华文新魏"/>
                <a:ea typeface="华文新魏"/>
              </a:rPr>
              <a:t>今天你都收获了什么？</a:t>
            </a:r>
          </a:p>
        </p:txBody>
      </p:sp>
      <p:sp>
        <p:nvSpPr>
          <p:cNvPr id="37893" name="Text Box 7"/>
          <p:cNvSpPr txBox="1">
            <a:spLocks noChangeArrowheads="1"/>
          </p:cNvSpPr>
          <p:nvPr/>
        </p:nvSpPr>
        <p:spPr bwMode="auto">
          <a:xfrm>
            <a:off x="1763713" y="3716338"/>
            <a:ext cx="4392612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rgbClr val="FF0066"/>
                </a:solidFill>
                <a:latin typeface="Garamond" pitchFamily="18" charset="0"/>
                <a:ea typeface="华文新魏" pitchFamily="2" charset="-122"/>
              </a:rPr>
              <a:t>通过这节课学习，我们知道了不能浪费水资源，要节约用水。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875" y="1155700"/>
            <a:ext cx="5184775" cy="762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kumimoji="1" lang="en-US" altLang="zh-CN" sz="4400" dirty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6	</a:t>
            </a:r>
            <a:r>
              <a:rPr kumimoji="1" lang="zh-CN" altLang="en-US" sz="4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数与代数</a:t>
            </a:r>
            <a:endParaRPr lang="zh-CN" altLang="en-US" sz="4400" b="0" dirty="0">
              <a:latin typeface="华文新魏" pitchFamily="2" charset="-122"/>
              <a:ea typeface="华文新魏" pitchFamily="2" charset="-122"/>
              <a:cs typeface="MingLiU-ExtB"/>
            </a:endParaRPr>
          </a:p>
        </p:txBody>
      </p:sp>
      <p:cxnSp>
        <p:nvCxnSpPr>
          <p:cNvPr id="3" name="直线连接符 21"/>
          <p:cNvCxnSpPr/>
          <p:nvPr/>
        </p:nvCxnSpPr>
        <p:spPr>
          <a:xfrm>
            <a:off x="2267744" y="1844824"/>
            <a:ext cx="4464050" cy="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387" name="Picture 4" descr="C:\Users\duyanlin\Desktop\二年级上学路上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2420938"/>
            <a:ext cx="5167312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1"/>
          <p:cNvSpPr txBox="1"/>
          <p:nvPr/>
        </p:nvSpPr>
        <p:spPr>
          <a:xfrm>
            <a:off x="3924300" y="3141663"/>
            <a:ext cx="4032250" cy="519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b="0" dirty="0" smtClean="0">
                <a:latin typeface="华文新魏" pitchFamily="2" charset="-122"/>
                <a:ea typeface="华文新魏" pitchFamily="2" charset="-122"/>
                <a:cs typeface="MingLiU-ExtB"/>
              </a:rPr>
              <a:t>6.4</a:t>
            </a:r>
            <a:r>
              <a:rPr lang="zh-CN" altLang="en-US" sz="2800" b="0" dirty="0" smtClean="0">
                <a:latin typeface="华文新魏" pitchFamily="2" charset="-122"/>
                <a:ea typeface="华文新魏" pitchFamily="2" charset="-122"/>
                <a:cs typeface="MingLiU-ExtB"/>
              </a:rPr>
              <a:t>正比例、反比例</a:t>
            </a:r>
            <a:endParaRPr lang="zh-CN" altLang="en-US" sz="2800" b="0" dirty="0">
              <a:latin typeface="华文新魏" pitchFamily="2" charset="-122"/>
              <a:ea typeface="华文新魏" pitchFamily="2" charset="-122"/>
              <a:cs typeface="MingLiU-ExtB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0"/>
          <p:cNvGrpSpPr>
            <a:grpSpLocks/>
          </p:cNvGrpSpPr>
          <p:nvPr/>
        </p:nvGrpSpPr>
        <p:grpSpPr bwMode="auto">
          <a:xfrm>
            <a:off x="299939" y="764704"/>
            <a:ext cx="2255837" cy="582412"/>
            <a:chOff x="418169" y="1642192"/>
            <a:chExt cx="2256668" cy="583531"/>
          </a:xfrm>
        </p:grpSpPr>
        <p:cxnSp>
          <p:nvCxnSpPr>
            <p:cNvPr id="22" name="直线连接符 21"/>
            <p:cNvCxnSpPr/>
            <p:nvPr/>
          </p:nvCxnSpPr>
          <p:spPr>
            <a:xfrm flipV="1">
              <a:off x="418169" y="2219361"/>
              <a:ext cx="2256668" cy="6362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同侧圆角矩形 23"/>
            <p:cNvSpPr/>
            <p:nvPr/>
          </p:nvSpPr>
          <p:spPr>
            <a:xfrm>
              <a:off x="529781" y="1642192"/>
              <a:ext cx="2000987" cy="516929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3200" dirty="0">
                  <a:solidFill>
                    <a:srgbClr val="000000"/>
                  </a:solidFill>
                  <a:latin typeface="华文新魏" pitchFamily="2" charset="-122"/>
                  <a:ea typeface="华文新魏" pitchFamily="2" charset="-122"/>
                  <a:cs typeface="黑体" pitchFamily="2" charset="-122"/>
                </a:rPr>
                <a:t>学习目标</a:t>
              </a:r>
            </a:p>
          </p:txBody>
        </p:sp>
      </p:grpSp>
      <p:pic>
        <p:nvPicPr>
          <p:cNvPr id="17410" name="Picture 3" descr="F:\七彩课堂插图板式封面\排版用图标、页眉页脚\标题图（终-排版用）共29个\资料宝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488" y="4797425"/>
            <a:ext cx="2120900" cy="148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5"/>
          <p:cNvSpPr txBox="1">
            <a:spLocks noChangeArrowheads="1"/>
          </p:cNvSpPr>
          <p:nvPr/>
        </p:nvSpPr>
        <p:spPr bwMode="auto">
          <a:xfrm>
            <a:off x="684213" y="1989138"/>
            <a:ext cx="129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 algn="ctr">
              <a:buClr>
                <a:srgbClr val="FF0000"/>
              </a:buClr>
              <a:buSzPct val="105000"/>
              <a:buFont typeface="Wingdings" pitchFamily="2" charset="2"/>
              <a:buChar char="l"/>
            </a:pPr>
            <a:r>
              <a:rPr lang="zh-CN" altLang="en-US" sz="5400" dirty="0">
                <a:latin typeface="黑体" pitchFamily="2" charset="-122"/>
                <a:ea typeface="黑体" pitchFamily="2" charset="-122"/>
              </a:rPr>
              <a:t> </a:t>
            </a:r>
          </a:p>
        </p:txBody>
      </p:sp>
      <p:sp>
        <p:nvSpPr>
          <p:cNvPr id="20" name="TextBox 5"/>
          <p:cNvSpPr txBox="1">
            <a:spLocks noChangeArrowheads="1"/>
          </p:cNvSpPr>
          <p:nvPr/>
        </p:nvSpPr>
        <p:spPr bwMode="auto">
          <a:xfrm>
            <a:off x="684213" y="2924944"/>
            <a:ext cx="129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 algn="ctr">
              <a:buClr>
                <a:srgbClr val="FF0000"/>
              </a:buClr>
              <a:buSzPct val="105000"/>
              <a:buFont typeface="Wingdings" pitchFamily="2" charset="2"/>
              <a:buChar char="l"/>
            </a:pPr>
            <a:r>
              <a:rPr lang="zh-CN" altLang="en-US" sz="5400" dirty="0">
                <a:latin typeface="黑体" pitchFamily="2" charset="-122"/>
                <a:ea typeface="黑体" pitchFamily="2" charset="-122"/>
              </a:rPr>
              <a:t> </a:t>
            </a:r>
          </a:p>
        </p:txBody>
      </p:sp>
      <p:sp>
        <p:nvSpPr>
          <p:cNvPr id="17413" name="Text Box 10"/>
          <p:cNvSpPr txBox="1">
            <a:spLocks noChangeArrowheads="1"/>
          </p:cNvSpPr>
          <p:nvPr/>
        </p:nvSpPr>
        <p:spPr bwMode="auto">
          <a:xfrm>
            <a:off x="2051050" y="2276475"/>
            <a:ext cx="53292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b="0"/>
          </a:p>
        </p:txBody>
      </p:sp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1619250" y="2205038"/>
            <a:ext cx="6202363" cy="222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r>
              <a:rPr lang="en-US" altLang="zh-CN" sz="2800" b="0" dirty="0" smtClean="0"/>
              <a:t>1</a:t>
            </a:r>
            <a:r>
              <a:rPr lang="zh-CN" altLang="en-US" sz="2800" b="0" dirty="0" smtClean="0"/>
              <a:t>、结合应用题进一步巩固正反比例的意义，能用比例方法解答应用题。</a:t>
            </a:r>
            <a:endParaRPr lang="en-US" altLang="zh-CN" sz="2800" b="0" dirty="0" smtClean="0"/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r>
              <a:rPr lang="zh-CN" altLang="en-US" sz="2800" b="0" dirty="0" smtClean="0"/>
              <a:t> </a:t>
            </a:r>
            <a:r>
              <a:rPr lang="en-US" altLang="zh-CN" sz="2800" b="0" dirty="0" smtClean="0"/>
              <a:t>2</a:t>
            </a:r>
            <a:r>
              <a:rPr lang="zh-CN" altLang="en-US" sz="2800" b="0" dirty="0" smtClean="0"/>
              <a:t>、通过对比练习，正确地区别正反比例，从而提高学生解决实际问题的能力。</a:t>
            </a:r>
            <a:endParaRPr lang="en-US" altLang="zh-CN" sz="2800" b="0" dirty="0" smtClean="0"/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r>
              <a:rPr lang="zh-CN" altLang="en-US" sz="2800" b="0" dirty="0" smtClean="0"/>
              <a:t> </a:t>
            </a:r>
            <a:r>
              <a:rPr lang="en-US" altLang="zh-CN" sz="2800" b="0" dirty="0" smtClean="0"/>
              <a:t>3</a:t>
            </a:r>
            <a:r>
              <a:rPr lang="zh-CN" altLang="en-US" sz="2800" b="0" dirty="0" smtClean="0"/>
              <a:t>、通过策略多样化的训练，培养学生的发散性思维。</a:t>
            </a:r>
            <a:endParaRPr lang="zh-CN" altLang="en-US" sz="2800" b="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684312" y="4314800"/>
            <a:ext cx="129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 algn="ctr">
              <a:buClr>
                <a:srgbClr val="FF0000"/>
              </a:buClr>
              <a:buSzPct val="105000"/>
              <a:buFont typeface="Wingdings" pitchFamily="2" charset="2"/>
              <a:buChar char="l"/>
            </a:pPr>
            <a:r>
              <a:rPr lang="zh-CN" altLang="en-US" sz="5400" dirty="0">
                <a:latin typeface="黑体" pitchFamily="2" charset="-122"/>
                <a:ea typeface="黑体" pitchFamily="2" charset="-12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160338" y="762000"/>
            <a:ext cx="8697912" cy="59531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1.</a:t>
            </a: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什么是成正比例的量？用字母应如何表示？</a:t>
            </a:r>
            <a:endParaRPr kumimoji="0" lang="en-US" altLang="zh-CN" sz="32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500063" y="1571625"/>
            <a:ext cx="80645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>
              <a:buClr>
                <a:schemeClr val="tx2"/>
              </a:buClr>
            </a:pP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    两种相关联的量，一种量变化，另一种量也随着变化，如果这两种量中相对应的两个数的比值一定，这两种量就叫做</a:t>
            </a: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成正比例的量</a:t>
            </a: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，它们的关系叫做</a:t>
            </a: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正比例关系</a:t>
            </a: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。</a:t>
            </a:r>
          </a:p>
          <a:p>
            <a:pPr algn="just">
              <a:buClr>
                <a:schemeClr val="tx2"/>
              </a:buClr>
            </a:pP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    如果用</a:t>
            </a:r>
            <a:r>
              <a:rPr lang="en-US" altLang="zh-CN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x</a:t>
            </a: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、</a:t>
            </a:r>
            <a:r>
              <a:rPr lang="en-US" altLang="zh-CN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y</a:t>
            </a: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来表示两种相关联的量，用字母</a:t>
            </a:r>
            <a:r>
              <a:rPr lang="en-US" altLang="zh-CN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k</a:t>
            </a: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表示它们的比值（一定），正比例关系可以表示为：</a:t>
            </a:r>
          </a:p>
          <a:p>
            <a:pPr algn="just">
              <a:buClr>
                <a:schemeClr val="tx2"/>
              </a:buClr>
            </a:pPr>
            <a:endParaRPr lang="en-US" altLang="zh-CN" sz="32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3000375" y="5214938"/>
          <a:ext cx="2600325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589" name="Equation" r:id="rId3" imgW="799920" imgH="393480" progId="Equation.DSMT4">
                  <p:embed/>
                </p:oleObj>
              </mc:Choice>
              <mc:Fallback>
                <p:oleObj name="Equation" r:id="rId3" imgW="799920" imgH="39348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0375" y="5214938"/>
                        <a:ext cx="2600325" cy="1000125"/>
                      </a:xfrm>
                      <a:prstGeom prst="rect">
                        <a:avLst/>
                      </a:prstGeom>
                      <a:solidFill>
                        <a:schemeClr val="tx2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同侧圆角矩形 4"/>
          <p:cNvSpPr/>
          <p:nvPr/>
        </p:nvSpPr>
        <p:spPr>
          <a:xfrm>
            <a:off x="3419872" y="66959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复习导入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3419870" y="723011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>
            <a:spLocks noRot="1" noChangeArrowheads="1"/>
          </p:cNvSpPr>
          <p:nvPr/>
        </p:nvSpPr>
        <p:spPr bwMode="auto">
          <a:xfrm>
            <a:off x="241300" y="1752600"/>
            <a:ext cx="8580438" cy="327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0"/>
              </a:spcBef>
              <a:buClr>
                <a:schemeClr val="tx2"/>
              </a:buClr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    两种相关联的量，一种量变化，另一种量也随着变化，如果这两种量中相对应的两个数的积一定，这两种量就叫做</a:t>
            </a: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成反比例的量</a:t>
            </a: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，它们的关系叫做</a:t>
            </a: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反比例关系</a:t>
            </a: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。</a:t>
            </a:r>
          </a:p>
          <a:p>
            <a:pPr>
              <a:spcBef>
                <a:spcPts val="0"/>
              </a:spcBef>
              <a:buClr>
                <a:schemeClr val="tx2"/>
              </a:buClr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    如果用 </a:t>
            </a:r>
            <a:r>
              <a:rPr lang="en-US" altLang="zh-CN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x</a:t>
            </a: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、</a:t>
            </a:r>
            <a:r>
              <a:rPr lang="en-US" altLang="zh-CN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y </a:t>
            </a: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来表示两种相关联的量，用字母 </a:t>
            </a:r>
            <a:r>
              <a:rPr lang="en-US" altLang="zh-CN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k</a:t>
            </a:r>
            <a:r>
              <a:rPr lang="en-US" altLang="zh-CN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表示它们的积（一定），反比例关系可以表示为：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defRPr/>
            </a:pPr>
            <a:endParaRPr lang="en-US" altLang="zh-CN" sz="32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2857500" y="5143500"/>
          <a:ext cx="3500438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13" name="Equation" r:id="rId3" imgW="965160" imgH="215640" progId="Equation.DSMT4">
                  <p:embed/>
                </p:oleObj>
              </mc:Choice>
              <mc:Fallback>
                <p:oleObj name="Equation" r:id="rId3" imgW="965160" imgH="21564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500" y="5143500"/>
                        <a:ext cx="3500438" cy="742950"/>
                      </a:xfrm>
                      <a:prstGeom prst="rect">
                        <a:avLst/>
                      </a:prstGeom>
                      <a:solidFill>
                        <a:schemeClr val="tx2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7"/>
          <p:cNvSpPr txBox="1">
            <a:spLocks noChangeArrowheads="1"/>
          </p:cNvSpPr>
          <p:nvPr/>
        </p:nvSpPr>
        <p:spPr>
          <a:xfrm>
            <a:off x="285750" y="857250"/>
            <a:ext cx="8858250" cy="739775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   2.</a:t>
            </a: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什么是成反比例的量？用字母应如何表示？</a:t>
            </a:r>
            <a:endParaRPr kumimoji="0" lang="en-US" altLang="zh-CN" sz="32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97"/>
          <p:cNvSpPr txBox="1">
            <a:spLocks noChangeArrowheads="1"/>
          </p:cNvSpPr>
          <p:nvPr/>
        </p:nvSpPr>
        <p:spPr bwMode="auto">
          <a:xfrm>
            <a:off x="428625" y="3064991"/>
            <a:ext cx="842962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3200" b="1" dirty="0" smtClean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在</a:t>
            </a: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表</a:t>
            </a:r>
            <a:r>
              <a:rPr lang="en-US" altLang="zh-CN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中相关联的量是</a:t>
            </a:r>
            <a:r>
              <a:rPr lang="en-US" altLang="zh-CN" sz="3200" b="1" dirty="0" smtClean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(      </a:t>
            </a:r>
            <a:r>
              <a:rPr lang="en-US" altLang="zh-CN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)</a:t>
            </a: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和</a:t>
            </a:r>
            <a:r>
              <a:rPr lang="en-US" altLang="zh-CN" sz="3200" b="1" dirty="0" smtClean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(      </a:t>
            </a:r>
            <a:r>
              <a:rPr lang="en-US" altLang="zh-CN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)</a:t>
            </a: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，</a:t>
            </a:r>
            <a:r>
              <a:rPr lang="en-US" altLang="zh-CN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(     )</a:t>
            </a: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随着</a:t>
            </a:r>
            <a:r>
              <a:rPr lang="en-US" altLang="zh-CN" sz="3200" b="1" dirty="0" smtClean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(       </a:t>
            </a:r>
            <a:r>
              <a:rPr lang="en-US" altLang="zh-CN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)</a:t>
            </a: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变化，</a:t>
            </a:r>
            <a:r>
              <a:rPr lang="en-US" altLang="zh-CN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(   </a:t>
            </a: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　</a:t>
            </a:r>
            <a:r>
              <a:rPr lang="en-US" altLang="zh-CN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)</a:t>
            </a: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是一定的。因此，时间和路程成</a:t>
            </a:r>
            <a:r>
              <a:rPr lang="en-US" altLang="zh-CN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(    )</a:t>
            </a: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比例关系。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85750" y="658341"/>
            <a:ext cx="7272338" cy="503237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观察下面两个表格并回答问题</a:t>
            </a: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: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36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36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36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36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36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      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      	</a:t>
            </a:r>
          </a:p>
        </p:txBody>
      </p:sp>
      <p:graphicFrame>
        <p:nvGraphicFramePr>
          <p:cNvPr id="4" name="Group 27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3477933"/>
              </p:ext>
            </p:extLst>
          </p:nvPr>
        </p:nvGraphicFramePr>
        <p:xfrm>
          <a:off x="1571625" y="1301278"/>
          <a:ext cx="7000924" cy="1500198"/>
        </p:xfrm>
        <a:graphic>
          <a:graphicData uri="http://schemas.openxmlformats.org/drawingml/2006/table">
            <a:tbl>
              <a:tblPr/>
              <a:tblGrid>
                <a:gridCol w="1920343"/>
                <a:gridCol w="1041721"/>
                <a:gridCol w="1039967"/>
                <a:gridCol w="959295"/>
                <a:gridCol w="1038213"/>
                <a:gridCol w="1001385"/>
              </a:tblGrid>
              <a:tr h="7540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路程</a:t>
                      </a:r>
                      <a:r>
                        <a:rPr kumimoji="0" lang="en-US" altLang="zh-C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千米</a:t>
                      </a:r>
                      <a:r>
                        <a:rPr kumimoji="0" lang="en-US" altLang="zh-C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5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10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25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50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100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746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时间</a:t>
                      </a:r>
                      <a:r>
                        <a:rPr kumimoji="0" lang="en-US" altLang="zh-C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小时</a:t>
                      </a:r>
                      <a:r>
                        <a:rPr kumimoji="0" lang="en-US" altLang="zh-C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 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>
                        <a:alpha val="8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1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>
                        <a:alpha val="8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2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>
                        <a:alpha val="8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5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>
                        <a:alpha val="8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10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>
                        <a:alpha val="8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>
                        <a:alpha val="84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5" name="Text Box 226"/>
          <p:cNvSpPr txBox="1">
            <a:spLocks noChangeArrowheads="1"/>
          </p:cNvSpPr>
          <p:nvPr/>
        </p:nvSpPr>
        <p:spPr bwMode="auto">
          <a:xfrm>
            <a:off x="500063" y="1444153"/>
            <a:ext cx="10477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表</a:t>
            </a:r>
            <a:r>
              <a:rPr lang="en-US" altLang="zh-CN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1 </a:t>
            </a:r>
          </a:p>
        </p:txBody>
      </p:sp>
      <p:sp>
        <p:nvSpPr>
          <p:cNvPr id="6" name="Text Box 248"/>
          <p:cNvSpPr txBox="1">
            <a:spLocks noChangeArrowheads="1"/>
          </p:cNvSpPr>
          <p:nvPr/>
        </p:nvSpPr>
        <p:spPr bwMode="auto">
          <a:xfrm>
            <a:off x="5463703" y="3207866"/>
            <a:ext cx="10525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路程</a:t>
            </a:r>
          </a:p>
        </p:txBody>
      </p:sp>
      <p:sp>
        <p:nvSpPr>
          <p:cNvPr id="7" name="Text Box 250"/>
          <p:cNvSpPr txBox="1">
            <a:spLocks noChangeArrowheads="1"/>
          </p:cNvSpPr>
          <p:nvPr/>
        </p:nvSpPr>
        <p:spPr bwMode="auto">
          <a:xfrm>
            <a:off x="2843808" y="3933056"/>
            <a:ext cx="10445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路程</a:t>
            </a:r>
          </a:p>
        </p:txBody>
      </p:sp>
      <p:sp>
        <p:nvSpPr>
          <p:cNvPr id="8" name="Text Box 252"/>
          <p:cNvSpPr txBox="1">
            <a:spLocks noChangeArrowheads="1"/>
          </p:cNvSpPr>
          <p:nvPr/>
        </p:nvSpPr>
        <p:spPr bwMode="auto">
          <a:xfrm>
            <a:off x="5076056" y="3970709"/>
            <a:ext cx="12366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时间</a:t>
            </a:r>
          </a:p>
        </p:txBody>
      </p:sp>
      <p:sp>
        <p:nvSpPr>
          <p:cNvPr id="9" name="Text Box 253"/>
          <p:cNvSpPr txBox="1">
            <a:spLocks noChangeArrowheads="1"/>
          </p:cNvSpPr>
          <p:nvPr/>
        </p:nvSpPr>
        <p:spPr bwMode="auto">
          <a:xfrm>
            <a:off x="323528" y="4653136"/>
            <a:ext cx="18573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速度</a:t>
            </a:r>
          </a:p>
        </p:txBody>
      </p:sp>
      <p:sp>
        <p:nvSpPr>
          <p:cNvPr id="10" name="Text Box 254"/>
          <p:cNvSpPr txBox="1">
            <a:spLocks noChangeArrowheads="1"/>
          </p:cNvSpPr>
          <p:nvPr/>
        </p:nvSpPr>
        <p:spPr bwMode="auto">
          <a:xfrm>
            <a:off x="7905501" y="4653136"/>
            <a:ext cx="8429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正</a:t>
            </a:r>
          </a:p>
        </p:txBody>
      </p:sp>
      <p:sp>
        <p:nvSpPr>
          <p:cNvPr id="11" name="Text Box 263"/>
          <p:cNvSpPr txBox="1">
            <a:spLocks noChangeArrowheads="1"/>
          </p:cNvSpPr>
          <p:nvPr/>
        </p:nvSpPr>
        <p:spPr bwMode="auto">
          <a:xfrm>
            <a:off x="805383" y="3933056"/>
            <a:ext cx="10525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时</a:t>
            </a: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间 </a:t>
            </a:r>
          </a:p>
        </p:txBody>
      </p:sp>
      <p:sp>
        <p:nvSpPr>
          <p:cNvPr id="12" name="Text Box 264"/>
          <p:cNvSpPr txBox="1">
            <a:spLocks noChangeArrowheads="1"/>
          </p:cNvSpPr>
          <p:nvPr/>
        </p:nvSpPr>
        <p:spPr bwMode="auto">
          <a:xfrm>
            <a:off x="500063" y="5807471"/>
            <a:ext cx="8143875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95000"/>
              <a:buFont typeface="Wingdings" pitchFamily="2" charset="2"/>
              <a:buNone/>
            </a:pP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问题：从表</a:t>
            </a:r>
            <a:r>
              <a:rPr lang="en-US" altLang="zh-CN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中，你是怎样发现</a:t>
            </a: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速度</a:t>
            </a: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是一定的？又根据什么判断出路程和时间</a:t>
            </a: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成正比例</a:t>
            </a: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642938" y="836712"/>
            <a:ext cx="11049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表</a:t>
            </a:r>
            <a:r>
              <a:rPr lang="en-US" altLang="zh-CN" sz="36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2</a:t>
            </a:r>
          </a:p>
        </p:txBody>
      </p:sp>
      <p:graphicFrame>
        <p:nvGraphicFramePr>
          <p:cNvPr id="3" name="Group 63"/>
          <p:cNvGraphicFramePr>
            <a:graphicFrameLocks/>
          </p:cNvGraphicFramePr>
          <p:nvPr/>
        </p:nvGraphicFramePr>
        <p:xfrm>
          <a:off x="1547664" y="764704"/>
          <a:ext cx="6738922" cy="1402080"/>
        </p:xfrm>
        <a:graphic>
          <a:graphicData uri="http://schemas.openxmlformats.org/drawingml/2006/table">
            <a:tbl>
              <a:tblPr/>
              <a:tblGrid>
                <a:gridCol w="2016224"/>
                <a:gridCol w="1050544"/>
                <a:gridCol w="926021"/>
                <a:gridCol w="937786"/>
                <a:gridCol w="910896"/>
                <a:gridCol w="897451"/>
              </a:tblGrid>
              <a:tr h="544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速度</a:t>
                      </a: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(</a:t>
                      </a: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千米∕时</a:t>
                      </a: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)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rgbClr val="FFFF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100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rgbClr val="FFFF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50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rgbClr val="FFFF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20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rgbClr val="FFFF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10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rgbClr val="FFFF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5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rgbClr val="FFFF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时间 </a:t>
                      </a: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(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小时</a:t>
                      </a: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)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rgbClr val="FFFF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1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rgbClr val="FFFF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2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rgbClr val="FFFF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5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rgbClr val="FFFF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10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rgbClr val="FFFF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20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rgbClr val="FFFF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Text Box 38"/>
          <p:cNvSpPr txBox="1">
            <a:spLocks noChangeArrowheads="1"/>
          </p:cNvSpPr>
          <p:nvPr/>
        </p:nvSpPr>
        <p:spPr bwMode="auto">
          <a:xfrm>
            <a:off x="642938" y="2276872"/>
            <a:ext cx="7929562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  <a:spcAft>
                <a:spcPct val="40000"/>
              </a:spcAft>
            </a:pPr>
            <a:r>
              <a:rPr lang="en-US" altLang="zh-CN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      </a:t>
            </a: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在表</a:t>
            </a:r>
            <a:r>
              <a:rPr lang="en-US" altLang="zh-CN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中相关联的量是</a:t>
            </a:r>
            <a:r>
              <a:rPr lang="en-US" altLang="zh-CN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(      )</a:t>
            </a: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和</a:t>
            </a:r>
            <a:r>
              <a:rPr lang="en-US" altLang="zh-CN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(       )</a:t>
            </a: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，</a:t>
            </a:r>
            <a:r>
              <a:rPr lang="en-US" altLang="zh-CN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(       )</a:t>
            </a: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随着</a:t>
            </a:r>
            <a:r>
              <a:rPr lang="en-US" altLang="zh-CN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(       )</a:t>
            </a: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变化，</a:t>
            </a:r>
            <a:r>
              <a:rPr lang="en-US" altLang="zh-CN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(      )</a:t>
            </a: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是一定的。因此，时间和速度成</a:t>
            </a:r>
            <a:r>
              <a:rPr lang="en-US" altLang="zh-CN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(      )</a:t>
            </a: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比例关系。</a:t>
            </a:r>
          </a:p>
        </p:txBody>
      </p:sp>
      <p:sp>
        <p:nvSpPr>
          <p:cNvPr id="5" name="Text Box 39"/>
          <p:cNvSpPr txBox="1">
            <a:spLocks noChangeArrowheads="1"/>
          </p:cNvSpPr>
          <p:nvPr/>
        </p:nvSpPr>
        <p:spPr bwMode="auto">
          <a:xfrm>
            <a:off x="6183908" y="2492896"/>
            <a:ext cx="12684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速度</a:t>
            </a:r>
          </a:p>
        </p:txBody>
      </p:sp>
      <p:sp>
        <p:nvSpPr>
          <p:cNvPr id="6" name="Text Box 40"/>
          <p:cNvSpPr txBox="1">
            <a:spLocks noChangeArrowheads="1"/>
          </p:cNvSpPr>
          <p:nvPr/>
        </p:nvSpPr>
        <p:spPr bwMode="auto">
          <a:xfrm>
            <a:off x="6012160" y="3212976"/>
            <a:ext cx="136366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时间</a:t>
            </a:r>
          </a:p>
        </p:txBody>
      </p:sp>
      <p:sp>
        <p:nvSpPr>
          <p:cNvPr id="7" name="Text Box 41"/>
          <p:cNvSpPr txBox="1">
            <a:spLocks noChangeArrowheads="1"/>
          </p:cNvSpPr>
          <p:nvPr/>
        </p:nvSpPr>
        <p:spPr bwMode="auto">
          <a:xfrm>
            <a:off x="1115616" y="3924920"/>
            <a:ext cx="13747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路程</a:t>
            </a:r>
          </a:p>
        </p:txBody>
      </p:sp>
      <p:sp>
        <p:nvSpPr>
          <p:cNvPr id="8" name="Text Box 42"/>
          <p:cNvSpPr txBox="1">
            <a:spLocks noChangeArrowheads="1"/>
          </p:cNvSpPr>
          <p:nvPr/>
        </p:nvSpPr>
        <p:spPr bwMode="auto">
          <a:xfrm>
            <a:off x="1259632" y="3204840"/>
            <a:ext cx="112417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时间 </a:t>
            </a:r>
          </a:p>
        </p:txBody>
      </p:sp>
      <p:sp>
        <p:nvSpPr>
          <p:cNvPr id="9" name="Text Box 43"/>
          <p:cNvSpPr txBox="1">
            <a:spLocks noChangeArrowheads="1"/>
          </p:cNvSpPr>
          <p:nvPr/>
        </p:nvSpPr>
        <p:spPr bwMode="auto">
          <a:xfrm>
            <a:off x="3373562" y="3212976"/>
            <a:ext cx="14144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速度 </a:t>
            </a:r>
          </a:p>
        </p:txBody>
      </p:sp>
      <p:sp>
        <p:nvSpPr>
          <p:cNvPr id="10" name="Text Box 44"/>
          <p:cNvSpPr txBox="1">
            <a:spLocks noChangeArrowheads="1"/>
          </p:cNvSpPr>
          <p:nvPr/>
        </p:nvSpPr>
        <p:spPr bwMode="auto">
          <a:xfrm>
            <a:off x="1509713" y="4661272"/>
            <a:ext cx="4762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反</a:t>
            </a:r>
          </a:p>
        </p:txBody>
      </p:sp>
      <p:sp>
        <p:nvSpPr>
          <p:cNvPr id="11" name="Text Box 53"/>
          <p:cNvSpPr txBox="1">
            <a:spLocks noChangeArrowheads="1"/>
          </p:cNvSpPr>
          <p:nvPr/>
        </p:nvSpPr>
        <p:spPr bwMode="auto">
          <a:xfrm>
            <a:off x="571500" y="5099323"/>
            <a:ext cx="8358188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  <a:buClr>
                <a:schemeClr val="hlink"/>
              </a:buClr>
              <a:buSzPct val="95000"/>
              <a:buFont typeface="Wingdings" pitchFamily="2" charset="2"/>
              <a:buNone/>
            </a:pP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问题：从表</a:t>
            </a:r>
            <a:r>
              <a:rPr lang="en-US" altLang="zh-CN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中，你是怎样发现路程是一定的？又根据什么判断出时间和速度成反比例？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3"/>
          <p:cNvSpPr txBox="1">
            <a:spLocks noChangeArrowheads="1"/>
          </p:cNvSpPr>
          <p:nvPr/>
        </p:nvSpPr>
        <p:spPr bwMode="auto">
          <a:xfrm>
            <a:off x="71438" y="714375"/>
            <a:ext cx="94503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zh-CN" altLang="en-US" sz="36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判断下面每题中两种量成正比例还是反比例。</a:t>
            </a:r>
          </a:p>
        </p:txBody>
      </p:sp>
      <p:sp>
        <p:nvSpPr>
          <p:cNvPr id="20483" name="Text Box 10"/>
          <p:cNvSpPr txBox="1">
            <a:spLocks noChangeArrowheads="1"/>
          </p:cNvSpPr>
          <p:nvPr/>
        </p:nvSpPr>
        <p:spPr bwMode="auto">
          <a:xfrm>
            <a:off x="1071563" y="1714500"/>
            <a:ext cx="65960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zh-CN" altLang="en-US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1．单价一定，数量和总价。</a:t>
            </a: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1716088" y="3360738"/>
            <a:ext cx="6142037" cy="1514475"/>
            <a:chOff x="1340" y="1709"/>
            <a:chExt cx="3869" cy="954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1340" y="1709"/>
              <a:ext cx="2879" cy="954"/>
              <a:chOff x="1682" y="1570"/>
              <a:chExt cx="2056" cy="853"/>
            </a:xfrm>
          </p:grpSpPr>
          <p:sp>
            <p:nvSpPr>
              <p:cNvPr id="20488" name="Text Box 5"/>
              <p:cNvSpPr txBox="1">
                <a:spLocks noChangeArrowheads="1"/>
              </p:cNvSpPr>
              <p:nvPr/>
            </p:nvSpPr>
            <p:spPr bwMode="auto">
              <a:xfrm>
                <a:off x="1791" y="1570"/>
                <a:ext cx="545" cy="3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kumimoji="1" lang="zh-CN" altLang="en-US" sz="4000" b="1">
                    <a:solidFill>
                      <a:srgbClr val="000000"/>
                    </a:solidFill>
                    <a:latin typeface="楷体_GB2312" pitchFamily="49" charset="-122"/>
                    <a:ea typeface="楷体_GB2312" pitchFamily="49" charset="-122"/>
                  </a:rPr>
                  <a:t>总价</a:t>
                </a:r>
              </a:p>
            </p:txBody>
          </p:sp>
          <p:sp>
            <p:nvSpPr>
              <p:cNvPr id="20489" name="Line 6"/>
              <p:cNvSpPr>
                <a:spLocks noChangeShapeType="1"/>
              </p:cNvSpPr>
              <p:nvPr/>
            </p:nvSpPr>
            <p:spPr bwMode="auto">
              <a:xfrm>
                <a:off x="1682" y="2013"/>
                <a:ext cx="771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490" name="Text Box 7"/>
              <p:cNvSpPr txBox="1">
                <a:spLocks noChangeArrowheads="1"/>
              </p:cNvSpPr>
              <p:nvPr/>
            </p:nvSpPr>
            <p:spPr bwMode="auto">
              <a:xfrm>
                <a:off x="1791" y="2024"/>
                <a:ext cx="545" cy="3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kumimoji="1" lang="zh-CN" altLang="en-US" sz="4000" b="1">
                    <a:solidFill>
                      <a:srgbClr val="000000"/>
                    </a:solidFill>
                    <a:latin typeface="楷体_GB2312" pitchFamily="49" charset="-122"/>
                    <a:ea typeface="楷体_GB2312" pitchFamily="49" charset="-122"/>
                  </a:rPr>
                  <a:t>数量</a:t>
                </a:r>
              </a:p>
            </p:txBody>
          </p:sp>
          <p:sp>
            <p:nvSpPr>
              <p:cNvPr id="20491" name="Text Box 8"/>
              <p:cNvSpPr txBox="1">
                <a:spLocks noChangeArrowheads="1"/>
              </p:cNvSpPr>
              <p:nvPr/>
            </p:nvSpPr>
            <p:spPr bwMode="auto">
              <a:xfrm>
                <a:off x="2425" y="1841"/>
                <a:ext cx="1313" cy="3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kumimoji="1" lang="zh-CN" altLang="en-US" sz="4000" b="1">
                    <a:solidFill>
                      <a:srgbClr val="000000"/>
                    </a:solidFill>
                    <a:latin typeface="楷体_GB2312" pitchFamily="49" charset="-122"/>
                    <a:ea typeface="楷体_GB2312" pitchFamily="49" charset="-122"/>
                  </a:rPr>
                  <a:t>  ＝ 单价</a:t>
                </a:r>
              </a:p>
            </p:txBody>
          </p:sp>
        </p:grpSp>
        <p:sp>
          <p:nvSpPr>
            <p:cNvPr id="20487" name="Text Box 14"/>
            <p:cNvSpPr txBox="1">
              <a:spLocks noChangeArrowheads="1"/>
            </p:cNvSpPr>
            <p:nvPr/>
          </p:nvSpPr>
          <p:spPr bwMode="auto">
            <a:xfrm>
              <a:off x="3939" y="2030"/>
              <a:ext cx="1270" cy="442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4000" b="1">
                  <a:solidFill>
                    <a:srgbClr val="FF0000"/>
                  </a:solidFill>
                  <a:latin typeface="楷体_GB2312" pitchFamily="49" charset="-122"/>
                  <a:ea typeface="楷体_GB2312" pitchFamily="49" charset="-122"/>
                </a:rPr>
                <a:t>(</a:t>
              </a:r>
              <a:r>
                <a:rPr lang="zh-CN" altLang="en-US" sz="4000" b="1">
                  <a:solidFill>
                    <a:srgbClr val="FF0000"/>
                  </a:solidFill>
                  <a:latin typeface="楷体_GB2312" pitchFamily="49" charset="-122"/>
                  <a:ea typeface="楷体_GB2312" pitchFamily="49" charset="-122"/>
                </a:rPr>
                <a:t>一定</a:t>
              </a:r>
              <a:r>
                <a:rPr lang="en-US" altLang="zh-CN" sz="4000" b="1">
                  <a:solidFill>
                    <a:srgbClr val="FF0000"/>
                  </a:solidFill>
                  <a:latin typeface="楷体_GB2312" pitchFamily="49" charset="-122"/>
                  <a:ea typeface="楷体_GB2312" pitchFamily="49" charset="-122"/>
                </a:rPr>
                <a:t>)</a:t>
              </a:r>
            </a:p>
          </p:txBody>
        </p:sp>
      </p:grp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3286125" y="5214938"/>
            <a:ext cx="24415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zh-CN" altLang="en-US" sz="4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成正比例</a:t>
            </a:r>
            <a:endParaRPr lang="zh-CN" altLang="en-US" sz="44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80FF8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80FF8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5749</TotalTime>
  <Words>1291</Words>
  <Application>Microsoft Office PowerPoint</Application>
  <PresentationFormat>全屏显示(4:3)</PresentationFormat>
  <Paragraphs>233</Paragraphs>
  <Slides>23</Slides>
  <Notes>2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Office 主题</vt:lpstr>
      <vt:lpstr>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cp:lastModifiedBy>Administrator</cp:lastModifiedBy>
  <cp:revision>196</cp:revision>
  <dcterms:modified xsi:type="dcterms:W3CDTF">2018-08-09T06:42:14Z</dcterms:modified>
</cp:coreProperties>
</file>